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6"/>
  </p:notesMasterIdLst>
  <p:sldIdLst>
    <p:sldId id="256"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2" r:id="rId32"/>
    <p:sldId id="290" r:id="rId33"/>
    <p:sldId id="294" r:id="rId34"/>
    <p:sldId id="295" r:id="rId35"/>
    <p:sldId id="291" r:id="rId36"/>
    <p:sldId id="289" r:id="rId37"/>
    <p:sldId id="296" r:id="rId38"/>
    <p:sldId id="297" r:id="rId39"/>
    <p:sldId id="262" r:id="rId40"/>
    <p:sldId id="293" r:id="rId41"/>
    <p:sldId id="298" r:id="rId42"/>
    <p:sldId id="301" r:id="rId43"/>
    <p:sldId id="299" r:id="rId44"/>
    <p:sldId id="30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besh Adhikari" initials="PA" lastIdx="2" clrIdx="0">
    <p:extLst>
      <p:ext uri="{19B8F6BF-5375-455C-9EA6-DF929625EA0E}">
        <p15:presenceInfo xmlns:p15="http://schemas.microsoft.com/office/powerpoint/2012/main" userId="7b3331304542af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30T10:10:25.792" idx="2">
    <p:pos x="1076" y="1251"/>
    <p:text>G. ONE!!</p:text>
    <p:extLst>
      <p:ext uri="{C676402C-5697-4E1C-873F-D02D1690AC5C}">
        <p15:threadingInfo xmlns:p15="http://schemas.microsoft.com/office/powerpoint/2012/main" timeZoneBias="-345"/>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1992</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Accounting Methods Change</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2000</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High Valued Company</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2000</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Filed For Bankruptcy</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1992</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Accounting Methods Change</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2000</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High Valued Company</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2000</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Filed For Bankruptcy</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1/30/2025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investopedia.com/updates/enron-scandal-summary/" TargetMode="External"/><Relationship Id="rId2" Type="http://schemas.openxmlformats.org/officeDocument/2006/relationships/hyperlink" Target="https://www.britannica.com/event/Enron-scandal/Downfall-and-bankruptcy" TargetMode="External"/><Relationship Id="rId1" Type="http://schemas.openxmlformats.org/officeDocument/2006/relationships/slideLayout" Target="../slideLayouts/slideLayout2.xml"/><Relationship Id="rId4" Type="http://schemas.openxmlformats.org/officeDocument/2006/relationships/hyperlink" Target="https://www.learnsignal.com/blog/the-enron-scandal-over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840736" y="4759695"/>
            <a:ext cx="9144000" cy="1543451"/>
          </a:xfrm>
        </p:spPr>
        <p:txBody>
          <a:bodyPr>
            <a:normAutofit/>
          </a:bodyPr>
          <a:lstStyle/>
          <a:p>
            <a:r>
              <a:rPr lang="en-US" sz="2800" dirty="0"/>
              <a:t>Prabesh Adhikari</a:t>
            </a:r>
          </a:p>
          <a:p>
            <a:r>
              <a:rPr lang="en-US" sz="2800" dirty="0"/>
              <a:t>Shishir Acharya</a:t>
            </a:r>
          </a:p>
          <a:p>
            <a:r>
              <a:rPr lang="en-US" sz="2800" dirty="0" err="1"/>
              <a:t>Subhechhya</a:t>
            </a:r>
            <a:r>
              <a:rPr lang="en-US" sz="2800" dirty="0"/>
              <a:t> </a:t>
            </a:r>
            <a:r>
              <a:rPr lang="en-US" sz="2800" dirty="0" err="1"/>
              <a:t>Tuladhar</a:t>
            </a:r>
            <a:endParaRPr lang="en-US" sz="2800"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414528" y="1455938"/>
            <a:ext cx="10821761" cy="2627791"/>
          </a:xfrm>
        </p:spPr>
        <p:txBody>
          <a:bodyPr>
            <a:normAutofit fontScale="90000"/>
          </a:bodyPr>
          <a:lstStyle/>
          <a:p>
            <a:r>
              <a:rPr lang="en-US" dirty="0"/>
              <a:t>ENRON Scandal &amp; Its</a:t>
            </a:r>
            <a:br>
              <a:rPr lang="en-US" dirty="0"/>
            </a:br>
            <a:r>
              <a:rPr lang="en-US" dirty="0"/>
              <a:t> Implications in BE &amp; CG</a:t>
            </a:r>
          </a:p>
        </p:txBody>
      </p:sp>
      <p:pic>
        <p:nvPicPr>
          <p:cNvPr id="6" name="Picture 5">
            <a:extLst>
              <a:ext uri="{FF2B5EF4-FFF2-40B4-BE49-F238E27FC236}">
                <a16:creationId xmlns:a16="http://schemas.microsoft.com/office/drawing/2014/main" id="{CA406633-9406-42C5-BDD3-9CBD24F5DDD8}"/>
              </a:ext>
            </a:extLst>
          </p:cNvPr>
          <p:cNvPicPr>
            <a:picLocks noChangeAspect="1"/>
          </p:cNvPicPr>
          <p:nvPr/>
        </p:nvPicPr>
        <p:blipFill rotWithShape="1">
          <a:blip r:embed="rId4"/>
          <a:srcRect l="18248" t="3634" r="24419" b="2329"/>
          <a:stretch/>
        </p:blipFill>
        <p:spPr>
          <a:xfrm>
            <a:off x="955711" y="1686757"/>
            <a:ext cx="1149149" cy="942405"/>
          </a:xfrm>
          <a:prstGeom prst="rect">
            <a:avLst/>
          </a:prstGeom>
        </p:spPr>
      </p:pic>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8C7-EB21-4E02-9C72-263E42F705EC}"/>
              </a:ext>
            </a:extLst>
          </p:cNvPr>
          <p:cNvSpPr>
            <a:spLocks noGrp="1"/>
          </p:cNvSpPr>
          <p:nvPr>
            <p:ph type="title"/>
          </p:nvPr>
        </p:nvSpPr>
        <p:spPr/>
        <p:txBody>
          <a:bodyPr/>
          <a:lstStyle/>
          <a:p>
            <a:endParaRPr lang="en-US"/>
          </a:p>
        </p:txBody>
      </p:sp>
      <p:pic>
        <p:nvPicPr>
          <p:cNvPr id="2050" name="Picture 2" descr="Refutations to Anti-Vaccine Memes - My only &quot;objection&quot; to this meme is  that I think he is motivated by ego more than money. Creator unknown, let  me know who to credit. |">
            <a:extLst>
              <a:ext uri="{FF2B5EF4-FFF2-40B4-BE49-F238E27FC236}">
                <a16:creationId xmlns:a16="http://schemas.microsoft.com/office/drawing/2014/main" id="{AAF54779-14BD-411C-8AEB-05DECE30A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080" y="779770"/>
            <a:ext cx="5427355" cy="3876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nking Black Guy Meme Generator - Imgflip">
            <a:extLst>
              <a:ext uri="{FF2B5EF4-FFF2-40B4-BE49-F238E27FC236}">
                <a16:creationId xmlns:a16="http://schemas.microsoft.com/office/drawing/2014/main" id="{4E8007A6-AA6D-45FC-8E3D-13431F3B2B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0261" y="4829206"/>
            <a:ext cx="1891615" cy="1891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5D7437-5211-4D2F-90F1-6CF7FE5CAFAB}"/>
              </a:ext>
            </a:extLst>
          </p:cNvPr>
          <p:cNvSpPr txBox="1"/>
          <p:nvPr/>
        </p:nvSpPr>
        <p:spPr>
          <a:xfrm>
            <a:off x="3266982" y="5299969"/>
            <a:ext cx="7789347" cy="646331"/>
          </a:xfrm>
          <a:prstGeom prst="rect">
            <a:avLst/>
          </a:prstGeom>
          <a:noFill/>
        </p:spPr>
        <p:txBody>
          <a:bodyPr wrap="square" rtlCol="0">
            <a:spAutoFit/>
          </a:bodyPr>
          <a:lstStyle/>
          <a:p>
            <a:r>
              <a:rPr lang="en-US" sz="3600" dirty="0"/>
              <a:t>Yes! How much profit you can bring?</a:t>
            </a:r>
          </a:p>
        </p:txBody>
      </p:sp>
    </p:spTree>
    <p:extLst>
      <p:ext uri="{BB962C8B-B14F-4D97-AF65-F5344CB8AC3E}">
        <p14:creationId xmlns:p14="http://schemas.microsoft.com/office/powerpoint/2010/main" val="14089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nodeType="with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randombar(horizontal)">
                                      <p:cBhvr>
                                        <p:cTn id="1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EABE-AC1A-41D7-94D9-385529F2F257}"/>
              </a:ext>
            </a:extLst>
          </p:cNvPr>
          <p:cNvSpPr>
            <a:spLocks noGrp="1"/>
          </p:cNvSpPr>
          <p:nvPr>
            <p:ph type="title"/>
          </p:nvPr>
        </p:nvSpPr>
        <p:spPr/>
        <p:txBody>
          <a:bodyPr/>
          <a:lstStyle/>
          <a:p>
            <a:r>
              <a:rPr lang="en-US" dirty="0"/>
              <a:t>Diverging Investments	</a:t>
            </a:r>
          </a:p>
        </p:txBody>
      </p:sp>
      <p:sp>
        <p:nvSpPr>
          <p:cNvPr id="3" name="Content Placeholder 2">
            <a:extLst>
              <a:ext uri="{FF2B5EF4-FFF2-40B4-BE49-F238E27FC236}">
                <a16:creationId xmlns:a16="http://schemas.microsoft.com/office/drawing/2014/main" id="{E10137B3-E616-465B-A02B-D3E309AAF72D}"/>
              </a:ext>
            </a:extLst>
          </p:cNvPr>
          <p:cNvSpPr>
            <a:spLocks noGrp="1"/>
          </p:cNvSpPr>
          <p:nvPr>
            <p:ph idx="1"/>
          </p:nvPr>
        </p:nvSpPr>
        <p:spPr/>
        <p:txBody>
          <a:bodyPr/>
          <a:lstStyle/>
          <a:p>
            <a:r>
              <a:rPr lang="en-US" dirty="0"/>
              <a:t>Internet Broadband</a:t>
            </a:r>
          </a:p>
          <a:p>
            <a:r>
              <a:rPr lang="en-US" dirty="0"/>
              <a:t>Power Plants</a:t>
            </a:r>
          </a:p>
          <a:p>
            <a:r>
              <a:rPr lang="en-US" dirty="0"/>
              <a:t>Commodity Trading</a:t>
            </a:r>
          </a:p>
        </p:txBody>
      </p:sp>
    </p:spTree>
    <p:extLst>
      <p:ext uri="{BB962C8B-B14F-4D97-AF65-F5344CB8AC3E}">
        <p14:creationId xmlns:p14="http://schemas.microsoft.com/office/powerpoint/2010/main" val="252323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2E60-BC54-44F2-93A8-2CF1B016451C}"/>
              </a:ext>
            </a:extLst>
          </p:cNvPr>
          <p:cNvSpPr>
            <a:spLocks noGrp="1"/>
          </p:cNvSpPr>
          <p:nvPr>
            <p:ph type="title"/>
          </p:nvPr>
        </p:nvSpPr>
        <p:spPr/>
        <p:txBody>
          <a:bodyPr/>
          <a:lstStyle/>
          <a:p>
            <a:r>
              <a:rPr lang="en-US" dirty="0"/>
              <a:t>Further</a:t>
            </a:r>
          </a:p>
        </p:txBody>
      </p:sp>
      <p:sp>
        <p:nvSpPr>
          <p:cNvPr id="3" name="Content Placeholder 2">
            <a:extLst>
              <a:ext uri="{FF2B5EF4-FFF2-40B4-BE49-F238E27FC236}">
                <a16:creationId xmlns:a16="http://schemas.microsoft.com/office/drawing/2014/main" id="{874CBCC5-2546-4781-9048-F0A7D8577F85}"/>
              </a:ext>
            </a:extLst>
          </p:cNvPr>
          <p:cNvSpPr>
            <a:spLocks noGrp="1"/>
          </p:cNvSpPr>
          <p:nvPr>
            <p:ph idx="1"/>
          </p:nvPr>
        </p:nvSpPr>
        <p:spPr/>
        <p:txBody>
          <a:bodyPr/>
          <a:lstStyle/>
          <a:p>
            <a:r>
              <a:rPr lang="en-US" dirty="0"/>
              <a:t>Failed in many sectors</a:t>
            </a:r>
          </a:p>
          <a:p>
            <a:r>
              <a:rPr lang="en-US" dirty="0"/>
              <a:t>Faced Loss</a:t>
            </a:r>
          </a:p>
          <a:p>
            <a:r>
              <a:rPr lang="en-US" dirty="0"/>
              <a:t>Started to show fake revenues</a:t>
            </a:r>
          </a:p>
          <a:p>
            <a:r>
              <a:rPr lang="en-US" dirty="0"/>
              <a:t>Required Capital</a:t>
            </a:r>
          </a:p>
          <a:p>
            <a:r>
              <a:rPr lang="en-US" dirty="0"/>
              <a:t>Debt Plan</a:t>
            </a:r>
          </a:p>
        </p:txBody>
      </p:sp>
    </p:spTree>
    <p:extLst>
      <p:ext uri="{BB962C8B-B14F-4D97-AF65-F5344CB8AC3E}">
        <p14:creationId xmlns:p14="http://schemas.microsoft.com/office/powerpoint/2010/main" val="32100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58494F-F558-4D15-9A26-D9F0EAF7668E}"/>
              </a:ext>
            </a:extLst>
          </p:cNvPr>
          <p:cNvPicPr>
            <a:picLocks noGrp="1" noChangeAspect="1"/>
          </p:cNvPicPr>
          <p:nvPr>
            <p:ph idx="1"/>
          </p:nvPr>
        </p:nvPicPr>
        <p:blipFill>
          <a:blip r:embed="rId2"/>
          <a:stretch>
            <a:fillRect/>
          </a:stretch>
        </p:blipFill>
        <p:spPr>
          <a:xfrm>
            <a:off x="1118586" y="876300"/>
            <a:ext cx="1047565" cy="1245765"/>
          </a:xfrm>
        </p:spPr>
      </p:pic>
      <p:pic>
        <p:nvPicPr>
          <p:cNvPr id="7" name="Picture 6">
            <a:extLst>
              <a:ext uri="{FF2B5EF4-FFF2-40B4-BE49-F238E27FC236}">
                <a16:creationId xmlns:a16="http://schemas.microsoft.com/office/drawing/2014/main" id="{5A938D4E-2CC3-463D-A280-FDE7190AFF8C}"/>
              </a:ext>
            </a:extLst>
          </p:cNvPr>
          <p:cNvPicPr>
            <a:picLocks noChangeAspect="1"/>
          </p:cNvPicPr>
          <p:nvPr/>
        </p:nvPicPr>
        <p:blipFill>
          <a:blip r:embed="rId3"/>
          <a:stretch>
            <a:fillRect/>
          </a:stretch>
        </p:blipFill>
        <p:spPr>
          <a:xfrm>
            <a:off x="8930937" y="2122065"/>
            <a:ext cx="1402671" cy="1668700"/>
          </a:xfrm>
          <a:prstGeom prst="rect">
            <a:avLst/>
          </a:prstGeom>
        </p:spPr>
      </p:pic>
      <p:sp>
        <p:nvSpPr>
          <p:cNvPr id="8" name="TextBox 7">
            <a:extLst>
              <a:ext uri="{FF2B5EF4-FFF2-40B4-BE49-F238E27FC236}">
                <a16:creationId xmlns:a16="http://schemas.microsoft.com/office/drawing/2014/main" id="{C935757B-6A09-4C27-B73A-AD14C751421F}"/>
              </a:ext>
            </a:extLst>
          </p:cNvPr>
          <p:cNvSpPr txBox="1"/>
          <p:nvPr/>
        </p:nvSpPr>
        <p:spPr>
          <a:xfrm>
            <a:off x="2467992" y="876300"/>
            <a:ext cx="5681709" cy="1200329"/>
          </a:xfrm>
          <a:prstGeom prst="rect">
            <a:avLst/>
          </a:prstGeom>
          <a:noFill/>
        </p:spPr>
        <p:txBody>
          <a:bodyPr wrap="square" rtlCol="0">
            <a:spAutoFit/>
          </a:bodyPr>
          <a:lstStyle/>
          <a:p>
            <a:r>
              <a:rPr lang="en-US" sz="3600" dirty="0"/>
              <a:t>Hey Andrew, What should we do?</a:t>
            </a:r>
          </a:p>
        </p:txBody>
      </p:sp>
      <p:sp>
        <p:nvSpPr>
          <p:cNvPr id="9" name="TextBox 8">
            <a:extLst>
              <a:ext uri="{FF2B5EF4-FFF2-40B4-BE49-F238E27FC236}">
                <a16:creationId xmlns:a16="http://schemas.microsoft.com/office/drawing/2014/main" id="{4FC23056-C659-486B-8A4E-94FB5B2889DB}"/>
              </a:ext>
            </a:extLst>
          </p:cNvPr>
          <p:cNvSpPr txBox="1"/>
          <p:nvPr/>
        </p:nvSpPr>
        <p:spPr>
          <a:xfrm>
            <a:off x="2467992" y="2467992"/>
            <a:ext cx="5681709" cy="646331"/>
          </a:xfrm>
          <a:prstGeom prst="rect">
            <a:avLst/>
          </a:prstGeom>
          <a:noFill/>
        </p:spPr>
        <p:txBody>
          <a:bodyPr wrap="square" rtlCol="0">
            <a:spAutoFit/>
          </a:bodyPr>
          <a:lstStyle/>
          <a:p>
            <a:r>
              <a:rPr lang="en-US" sz="3600" dirty="0"/>
              <a:t>Hmm!! Let’s Brain Storm</a:t>
            </a:r>
          </a:p>
        </p:txBody>
      </p:sp>
      <p:sp>
        <p:nvSpPr>
          <p:cNvPr id="10" name="TextBox 9">
            <a:extLst>
              <a:ext uri="{FF2B5EF4-FFF2-40B4-BE49-F238E27FC236}">
                <a16:creationId xmlns:a16="http://schemas.microsoft.com/office/drawing/2014/main" id="{69103CB7-470C-426A-ABB7-F82D968C0A11}"/>
              </a:ext>
            </a:extLst>
          </p:cNvPr>
          <p:cNvSpPr txBox="1"/>
          <p:nvPr/>
        </p:nvSpPr>
        <p:spPr>
          <a:xfrm>
            <a:off x="1233996" y="4181938"/>
            <a:ext cx="9383697" cy="2123658"/>
          </a:xfrm>
          <a:prstGeom prst="rect">
            <a:avLst/>
          </a:prstGeom>
          <a:noFill/>
        </p:spPr>
        <p:txBody>
          <a:bodyPr wrap="square" rtlCol="0">
            <a:spAutoFit/>
          </a:bodyPr>
          <a:lstStyle/>
          <a:p>
            <a:r>
              <a:rPr lang="en-US" sz="6600" dirty="0"/>
              <a:t>New Accounting System!!</a:t>
            </a:r>
          </a:p>
          <a:p>
            <a:r>
              <a:rPr lang="en-US" sz="6600" dirty="0"/>
              <a:t>				From 1992</a:t>
            </a:r>
          </a:p>
        </p:txBody>
      </p:sp>
    </p:spTree>
    <p:extLst>
      <p:ext uri="{BB962C8B-B14F-4D97-AF65-F5344CB8AC3E}">
        <p14:creationId xmlns:p14="http://schemas.microsoft.com/office/powerpoint/2010/main" val="256286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2262-3D84-4203-9193-25B239D70075}"/>
              </a:ext>
            </a:extLst>
          </p:cNvPr>
          <p:cNvSpPr>
            <a:spLocks noGrp="1"/>
          </p:cNvSpPr>
          <p:nvPr>
            <p:ph type="title"/>
          </p:nvPr>
        </p:nvSpPr>
        <p:spPr/>
        <p:txBody>
          <a:bodyPr/>
          <a:lstStyle/>
          <a:p>
            <a:r>
              <a:rPr lang="en-US" dirty="0"/>
              <a:t>Accounting System</a:t>
            </a:r>
          </a:p>
        </p:txBody>
      </p:sp>
      <p:sp>
        <p:nvSpPr>
          <p:cNvPr id="3" name="Content Placeholder 2">
            <a:extLst>
              <a:ext uri="{FF2B5EF4-FFF2-40B4-BE49-F238E27FC236}">
                <a16:creationId xmlns:a16="http://schemas.microsoft.com/office/drawing/2014/main" id="{D83647BF-7AC6-48EE-8513-8B5D2E973075}"/>
              </a:ext>
            </a:extLst>
          </p:cNvPr>
          <p:cNvSpPr>
            <a:spLocks noGrp="1"/>
          </p:cNvSpPr>
          <p:nvPr>
            <p:ph idx="1"/>
          </p:nvPr>
        </p:nvSpPr>
        <p:spPr/>
        <p:txBody>
          <a:bodyPr/>
          <a:lstStyle/>
          <a:p>
            <a:r>
              <a:rPr lang="en-US" dirty="0"/>
              <a:t>Historical Cost Accounting System</a:t>
            </a:r>
          </a:p>
          <a:p>
            <a:r>
              <a:rPr lang="en-US" dirty="0"/>
              <a:t>Mark to Market Accounting</a:t>
            </a:r>
          </a:p>
          <a:p>
            <a:pPr marL="0" indent="0">
              <a:buNone/>
            </a:pPr>
            <a:endParaRPr lang="en-US" dirty="0"/>
          </a:p>
        </p:txBody>
      </p:sp>
    </p:spTree>
    <p:extLst>
      <p:ext uri="{BB962C8B-B14F-4D97-AF65-F5344CB8AC3E}">
        <p14:creationId xmlns:p14="http://schemas.microsoft.com/office/powerpoint/2010/main" val="2800827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55F8-187E-4421-8B2B-54E562AA4A2C}"/>
              </a:ext>
            </a:extLst>
          </p:cNvPr>
          <p:cNvSpPr>
            <a:spLocks noGrp="1"/>
          </p:cNvSpPr>
          <p:nvPr>
            <p:ph type="title"/>
          </p:nvPr>
        </p:nvSpPr>
        <p:spPr/>
        <p:txBody>
          <a:bodyPr/>
          <a:lstStyle/>
          <a:p>
            <a:r>
              <a:rPr lang="en-US" dirty="0"/>
              <a:t>Let’s Party!!</a:t>
            </a:r>
          </a:p>
        </p:txBody>
      </p:sp>
      <p:sp>
        <p:nvSpPr>
          <p:cNvPr id="3" name="Content Placeholder 2">
            <a:extLst>
              <a:ext uri="{FF2B5EF4-FFF2-40B4-BE49-F238E27FC236}">
                <a16:creationId xmlns:a16="http://schemas.microsoft.com/office/drawing/2014/main" id="{69316CBB-1B58-4D3B-A5EB-15759E8C78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CBF6F1F-D25F-4797-BA09-DD0179FC8FB2}"/>
              </a:ext>
            </a:extLst>
          </p:cNvPr>
          <p:cNvPicPr>
            <a:picLocks noChangeAspect="1"/>
          </p:cNvPicPr>
          <p:nvPr/>
        </p:nvPicPr>
        <p:blipFill>
          <a:blip r:embed="rId2"/>
          <a:stretch>
            <a:fillRect/>
          </a:stretch>
        </p:blipFill>
        <p:spPr>
          <a:xfrm>
            <a:off x="1997474" y="1537385"/>
            <a:ext cx="7936267" cy="4927817"/>
          </a:xfrm>
          <a:prstGeom prst="rect">
            <a:avLst/>
          </a:prstGeom>
        </p:spPr>
      </p:pic>
    </p:spTree>
    <p:extLst>
      <p:ext uri="{BB962C8B-B14F-4D97-AF65-F5344CB8AC3E}">
        <p14:creationId xmlns:p14="http://schemas.microsoft.com/office/powerpoint/2010/main" val="350271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6543-2DD3-4427-8024-C0AF4B6BAD1F}"/>
              </a:ext>
            </a:extLst>
          </p:cNvPr>
          <p:cNvSpPr>
            <a:spLocks noGrp="1"/>
          </p:cNvSpPr>
          <p:nvPr>
            <p:ph type="title"/>
          </p:nvPr>
        </p:nvSpPr>
        <p:spPr/>
        <p:txBody>
          <a:bodyPr/>
          <a:lstStyle/>
          <a:p>
            <a:r>
              <a:rPr lang="en-US" dirty="0"/>
              <a:t>Fake Values</a:t>
            </a:r>
          </a:p>
        </p:txBody>
      </p:sp>
      <p:pic>
        <p:nvPicPr>
          <p:cNvPr id="5" name="Content Placeholder 4">
            <a:extLst>
              <a:ext uri="{FF2B5EF4-FFF2-40B4-BE49-F238E27FC236}">
                <a16:creationId xmlns:a16="http://schemas.microsoft.com/office/drawing/2014/main" id="{3F6B0B12-FD7E-4966-8635-DCF6C16EA9E5}"/>
              </a:ext>
            </a:extLst>
          </p:cNvPr>
          <p:cNvPicPr>
            <a:picLocks noGrp="1" noChangeAspect="1"/>
          </p:cNvPicPr>
          <p:nvPr>
            <p:ph idx="1"/>
          </p:nvPr>
        </p:nvPicPr>
        <p:blipFill>
          <a:blip r:embed="rId2"/>
          <a:stretch>
            <a:fillRect/>
          </a:stretch>
        </p:blipFill>
        <p:spPr>
          <a:xfrm>
            <a:off x="903900" y="1887769"/>
            <a:ext cx="3271821" cy="2222592"/>
          </a:xfrm>
        </p:spPr>
      </p:pic>
      <p:pic>
        <p:nvPicPr>
          <p:cNvPr id="7" name="Picture 6">
            <a:extLst>
              <a:ext uri="{FF2B5EF4-FFF2-40B4-BE49-F238E27FC236}">
                <a16:creationId xmlns:a16="http://schemas.microsoft.com/office/drawing/2014/main" id="{402F50A5-543D-4FE2-976A-47929CD75D95}"/>
              </a:ext>
            </a:extLst>
          </p:cNvPr>
          <p:cNvPicPr>
            <a:picLocks noChangeAspect="1"/>
          </p:cNvPicPr>
          <p:nvPr/>
        </p:nvPicPr>
        <p:blipFill>
          <a:blip r:embed="rId3"/>
          <a:stretch>
            <a:fillRect/>
          </a:stretch>
        </p:blipFill>
        <p:spPr>
          <a:xfrm>
            <a:off x="5450888" y="1887769"/>
            <a:ext cx="5391705" cy="2254166"/>
          </a:xfrm>
          <a:prstGeom prst="rect">
            <a:avLst/>
          </a:prstGeom>
        </p:spPr>
      </p:pic>
      <p:pic>
        <p:nvPicPr>
          <p:cNvPr id="9" name="Picture 8">
            <a:extLst>
              <a:ext uri="{FF2B5EF4-FFF2-40B4-BE49-F238E27FC236}">
                <a16:creationId xmlns:a16="http://schemas.microsoft.com/office/drawing/2014/main" id="{AE4B4B4B-5F77-4E25-8E88-004E97767C08}"/>
              </a:ext>
            </a:extLst>
          </p:cNvPr>
          <p:cNvPicPr>
            <a:picLocks noChangeAspect="1"/>
          </p:cNvPicPr>
          <p:nvPr/>
        </p:nvPicPr>
        <p:blipFill>
          <a:blip r:embed="rId4"/>
          <a:stretch>
            <a:fillRect/>
          </a:stretch>
        </p:blipFill>
        <p:spPr>
          <a:xfrm>
            <a:off x="5450888" y="4402801"/>
            <a:ext cx="5391705" cy="1991665"/>
          </a:xfrm>
          <a:prstGeom prst="rect">
            <a:avLst/>
          </a:prstGeom>
        </p:spPr>
      </p:pic>
      <p:pic>
        <p:nvPicPr>
          <p:cNvPr id="11" name="Picture 10">
            <a:extLst>
              <a:ext uri="{FF2B5EF4-FFF2-40B4-BE49-F238E27FC236}">
                <a16:creationId xmlns:a16="http://schemas.microsoft.com/office/drawing/2014/main" id="{B1BE1630-C5D5-4CB7-9FB1-5245B1A58952}"/>
              </a:ext>
            </a:extLst>
          </p:cNvPr>
          <p:cNvPicPr>
            <a:picLocks noChangeAspect="1"/>
          </p:cNvPicPr>
          <p:nvPr/>
        </p:nvPicPr>
        <p:blipFill>
          <a:blip r:embed="rId5"/>
          <a:stretch>
            <a:fillRect/>
          </a:stretch>
        </p:blipFill>
        <p:spPr>
          <a:xfrm>
            <a:off x="856680" y="4307442"/>
            <a:ext cx="3366259" cy="1880293"/>
          </a:xfrm>
          <a:prstGeom prst="rect">
            <a:avLst/>
          </a:prstGeom>
        </p:spPr>
      </p:pic>
    </p:spTree>
    <p:extLst>
      <p:ext uri="{BB962C8B-B14F-4D97-AF65-F5344CB8AC3E}">
        <p14:creationId xmlns:p14="http://schemas.microsoft.com/office/powerpoint/2010/main" val="147451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0F81-3347-419D-BA45-C8D54BE9E4A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F5BF96-49AE-4380-9CD9-EC3D75EEF685}"/>
              </a:ext>
            </a:extLst>
          </p:cNvPr>
          <p:cNvPicPr>
            <a:picLocks noGrp="1" noChangeAspect="1"/>
          </p:cNvPicPr>
          <p:nvPr>
            <p:ph idx="1"/>
          </p:nvPr>
        </p:nvPicPr>
        <p:blipFill>
          <a:blip r:embed="rId2"/>
          <a:stretch>
            <a:fillRect/>
          </a:stretch>
        </p:blipFill>
        <p:spPr>
          <a:xfrm>
            <a:off x="1681248" y="733670"/>
            <a:ext cx="8843386" cy="5169980"/>
          </a:xfrm>
        </p:spPr>
      </p:pic>
    </p:spTree>
    <p:extLst>
      <p:ext uri="{BB962C8B-B14F-4D97-AF65-F5344CB8AC3E}">
        <p14:creationId xmlns:p14="http://schemas.microsoft.com/office/powerpoint/2010/main" val="29970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7B16-5D91-466C-A06D-2A6FA6C243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118650-5FDC-47F1-A97D-52E5310807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D51A60-6AFF-4CF8-B6D2-79DAD71BE8F9}"/>
              </a:ext>
            </a:extLst>
          </p:cNvPr>
          <p:cNvPicPr>
            <a:picLocks noChangeAspect="1"/>
          </p:cNvPicPr>
          <p:nvPr/>
        </p:nvPicPr>
        <p:blipFill>
          <a:blip r:embed="rId2"/>
          <a:stretch>
            <a:fillRect/>
          </a:stretch>
        </p:blipFill>
        <p:spPr>
          <a:xfrm>
            <a:off x="1737520" y="204562"/>
            <a:ext cx="8998760" cy="6448876"/>
          </a:xfrm>
          <a:prstGeom prst="rect">
            <a:avLst/>
          </a:prstGeom>
        </p:spPr>
      </p:pic>
    </p:spTree>
    <p:extLst>
      <p:ext uri="{BB962C8B-B14F-4D97-AF65-F5344CB8AC3E}">
        <p14:creationId xmlns:p14="http://schemas.microsoft.com/office/powerpoint/2010/main" val="4131741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2F77-234B-4D89-AF37-FC668686E3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8A88EA-E4D7-4F49-8952-8A31174C03CB}"/>
              </a:ext>
            </a:extLst>
          </p:cNvPr>
          <p:cNvPicPr>
            <a:picLocks noGrp="1" noChangeAspect="1"/>
          </p:cNvPicPr>
          <p:nvPr>
            <p:ph idx="1"/>
          </p:nvPr>
        </p:nvPicPr>
        <p:blipFill>
          <a:blip r:embed="rId2"/>
          <a:stretch>
            <a:fillRect/>
          </a:stretch>
        </p:blipFill>
        <p:spPr>
          <a:xfrm>
            <a:off x="3973497" y="1878948"/>
            <a:ext cx="7949517" cy="4112170"/>
          </a:xfrm>
        </p:spPr>
      </p:pic>
      <p:pic>
        <p:nvPicPr>
          <p:cNvPr id="3074" name="Picture 2" descr="Kenneth Lay &amp; Jeffrey Skilling - Top 10 Crooked CEOs - TIME">
            <a:extLst>
              <a:ext uri="{FF2B5EF4-FFF2-40B4-BE49-F238E27FC236}">
                <a16:creationId xmlns:a16="http://schemas.microsoft.com/office/drawing/2014/main" id="{73F200D4-0003-4A3D-96F2-85C6D2991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86" y="1878948"/>
            <a:ext cx="3429000" cy="286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1BF2-AD2C-4887-97C6-2C263524F6D9}"/>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094C3205-FC63-4DFF-B2BB-6D29FEFDAA1D}"/>
              </a:ext>
            </a:extLst>
          </p:cNvPr>
          <p:cNvSpPr>
            <a:spLocks noGrp="1"/>
          </p:cNvSpPr>
          <p:nvPr>
            <p:ph idx="1"/>
          </p:nvPr>
        </p:nvSpPr>
        <p:spPr/>
        <p:txBody>
          <a:bodyPr/>
          <a:lstStyle/>
          <a:p>
            <a:pPr marL="514350" indent="-514350">
              <a:buFont typeface="+mj-lt"/>
              <a:buAutoNum type="arabicPeriod"/>
            </a:pPr>
            <a:r>
              <a:rPr lang="en-US" dirty="0"/>
              <a:t>Introduction to Company</a:t>
            </a:r>
          </a:p>
          <a:p>
            <a:pPr marL="514350" indent="-514350">
              <a:buFont typeface="+mj-lt"/>
              <a:buAutoNum type="arabicPeriod"/>
            </a:pPr>
            <a:r>
              <a:rPr lang="en-US" dirty="0"/>
              <a:t>Hiring</a:t>
            </a:r>
          </a:p>
          <a:p>
            <a:pPr marL="514350" indent="-514350">
              <a:buFont typeface="+mj-lt"/>
              <a:buAutoNum type="arabicPeriod"/>
            </a:pPr>
            <a:r>
              <a:rPr lang="en-US" dirty="0"/>
              <a:t>Accounting System</a:t>
            </a:r>
          </a:p>
          <a:p>
            <a:pPr marL="514350" indent="-514350">
              <a:buFont typeface="+mj-lt"/>
              <a:buAutoNum type="arabicPeriod"/>
            </a:pPr>
            <a:r>
              <a:rPr lang="en-US" dirty="0"/>
              <a:t>Revenue and Profit</a:t>
            </a:r>
          </a:p>
          <a:p>
            <a:pPr marL="514350" indent="-514350">
              <a:buFont typeface="+mj-lt"/>
              <a:buAutoNum type="arabicPeriod"/>
            </a:pPr>
            <a:r>
              <a:rPr lang="en-US" dirty="0"/>
              <a:t>Special Purpose Entity/Vehicle</a:t>
            </a:r>
          </a:p>
          <a:p>
            <a:pPr marL="514350" indent="-514350">
              <a:buFont typeface="+mj-lt"/>
              <a:buAutoNum type="arabicPeriod"/>
            </a:pPr>
            <a:endParaRPr lang="en-US" dirty="0"/>
          </a:p>
        </p:txBody>
      </p:sp>
    </p:spTree>
    <p:extLst>
      <p:ext uri="{BB962C8B-B14F-4D97-AF65-F5344CB8AC3E}">
        <p14:creationId xmlns:p14="http://schemas.microsoft.com/office/powerpoint/2010/main" val="2759097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510-CB20-4D5E-90FD-2F7BDFDBF34D}"/>
              </a:ext>
            </a:extLst>
          </p:cNvPr>
          <p:cNvSpPr>
            <a:spLocks noGrp="1"/>
          </p:cNvSpPr>
          <p:nvPr>
            <p:ph type="title"/>
          </p:nvPr>
        </p:nvSpPr>
        <p:spPr>
          <a:xfrm>
            <a:off x="838200" y="152061"/>
            <a:ext cx="10515600" cy="1325563"/>
          </a:xfrm>
        </p:spPr>
        <p:txBody>
          <a:bodyPr/>
          <a:lstStyle/>
          <a:p>
            <a:pPr algn="ctr"/>
            <a:r>
              <a:rPr lang="en-US" dirty="0"/>
              <a:t>SPV/SPE</a:t>
            </a:r>
          </a:p>
        </p:txBody>
      </p:sp>
      <p:pic>
        <p:nvPicPr>
          <p:cNvPr id="4098" name="Picture 2" descr="Special Purpose Entity - Meaning, Examples, Reasons, Advantages">
            <a:extLst>
              <a:ext uri="{FF2B5EF4-FFF2-40B4-BE49-F238E27FC236}">
                <a16:creationId xmlns:a16="http://schemas.microsoft.com/office/drawing/2014/main" id="{638BEFB6-A429-43FC-B997-C690BEA172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767"/>
          <a:stretch/>
        </p:blipFill>
        <p:spPr bwMode="auto">
          <a:xfrm>
            <a:off x="2579348" y="1402674"/>
            <a:ext cx="7807526" cy="445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7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05421-882B-48CB-8CC4-072A9CB5A3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2AB767-1935-46B8-B852-D3E34495D6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EFE468-4F58-472B-9FB8-D1056DB79D0D}"/>
              </a:ext>
            </a:extLst>
          </p:cNvPr>
          <p:cNvPicPr>
            <a:picLocks noChangeAspect="1"/>
          </p:cNvPicPr>
          <p:nvPr/>
        </p:nvPicPr>
        <p:blipFill>
          <a:blip r:embed="rId2"/>
          <a:stretch>
            <a:fillRect/>
          </a:stretch>
        </p:blipFill>
        <p:spPr>
          <a:xfrm>
            <a:off x="270030" y="681037"/>
            <a:ext cx="11353800" cy="5905757"/>
          </a:xfrm>
          <a:prstGeom prst="rect">
            <a:avLst/>
          </a:prstGeom>
        </p:spPr>
      </p:pic>
    </p:spTree>
    <p:extLst>
      <p:ext uri="{BB962C8B-B14F-4D97-AF65-F5344CB8AC3E}">
        <p14:creationId xmlns:p14="http://schemas.microsoft.com/office/powerpoint/2010/main" val="356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BBA5-91F0-4A7F-84C1-92C8CD8B2987}"/>
              </a:ext>
            </a:extLst>
          </p:cNvPr>
          <p:cNvSpPr>
            <a:spLocks noGrp="1"/>
          </p:cNvSpPr>
          <p:nvPr>
            <p:ph type="title"/>
          </p:nvPr>
        </p:nvSpPr>
        <p:spPr/>
        <p:txBody>
          <a:bodyPr/>
          <a:lstStyle/>
          <a:p>
            <a:r>
              <a:rPr lang="en-US" dirty="0"/>
              <a:t>Transfer Assets</a:t>
            </a:r>
          </a:p>
        </p:txBody>
      </p:sp>
      <p:pic>
        <p:nvPicPr>
          <p:cNvPr id="5" name="Content Placeholder 4">
            <a:extLst>
              <a:ext uri="{FF2B5EF4-FFF2-40B4-BE49-F238E27FC236}">
                <a16:creationId xmlns:a16="http://schemas.microsoft.com/office/drawing/2014/main" id="{626BAF90-2344-4D83-86F4-8A51DD6CFCC5}"/>
              </a:ext>
            </a:extLst>
          </p:cNvPr>
          <p:cNvPicPr>
            <a:picLocks noGrp="1" noChangeAspect="1"/>
          </p:cNvPicPr>
          <p:nvPr>
            <p:ph idx="1"/>
          </p:nvPr>
        </p:nvPicPr>
        <p:blipFill>
          <a:blip r:embed="rId2"/>
          <a:stretch>
            <a:fillRect/>
          </a:stretch>
        </p:blipFill>
        <p:spPr>
          <a:xfrm>
            <a:off x="2485748" y="1825625"/>
            <a:ext cx="6531702" cy="4351338"/>
          </a:xfrm>
        </p:spPr>
      </p:pic>
    </p:spTree>
    <p:extLst>
      <p:ext uri="{BB962C8B-B14F-4D97-AF65-F5344CB8AC3E}">
        <p14:creationId xmlns:p14="http://schemas.microsoft.com/office/powerpoint/2010/main" val="241350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53F8-1C6B-417C-B8A4-0C9CE9A56B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29FB3B-46F3-4B4D-B9AA-50CC960EB4C1}"/>
              </a:ext>
            </a:extLst>
          </p:cNvPr>
          <p:cNvPicPr>
            <a:picLocks noGrp="1" noChangeAspect="1"/>
          </p:cNvPicPr>
          <p:nvPr>
            <p:ph idx="1"/>
          </p:nvPr>
        </p:nvPicPr>
        <p:blipFill>
          <a:blip r:embed="rId2"/>
          <a:stretch>
            <a:fillRect/>
          </a:stretch>
        </p:blipFill>
        <p:spPr>
          <a:xfrm>
            <a:off x="1419998" y="1825625"/>
            <a:ext cx="9616823" cy="4351338"/>
          </a:xfrm>
        </p:spPr>
      </p:pic>
      <p:cxnSp>
        <p:nvCxnSpPr>
          <p:cNvPr id="13" name="Connector: Curved 12">
            <a:extLst>
              <a:ext uri="{FF2B5EF4-FFF2-40B4-BE49-F238E27FC236}">
                <a16:creationId xmlns:a16="http://schemas.microsoft.com/office/drawing/2014/main" id="{3BABBF0A-78F1-4089-B547-FB00E5952453}"/>
              </a:ext>
            </a:extLst>
          </p:cNvPr>
          <p:cNvCxnSpPr>
            <a:cxnSpLocks/>
          </p:cNvCxnSpPr>
          <p:nvPr/>
        </p:nvCxnSpPr>
        <p:spPr>
          <a:xfrm rot="10800000">
            <a:off x="6693764" y="2467994"/>
            <a:ext cx="2246051" cy="153330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65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02C9-2B14-4080-BE80-18776CF10E2C}"/>
              </a:ext>
            </a:extLst>
          </p:cNvPr>
          <p:cNvSpPr>
            <a:spLocks noGrp="1"/>
          </p:cNvSpPr>
          <p:nvPr>
            <p:ph type="title"/>
          </p:nvPr>
        </p:nvSpPr>
        <p:spPr/>
        <p:txBody>
          <a:bodyPr/>
          <a:lstStyle/>
          <a:p>
            <a:r>
              <a:rPr lang="en-US" dirty="0"/>
              <a:t>Raised Capital</a:t>
            </a:r>
          </a:p>
        </p:txBody>
      </p:sp>
      <p:sp>
        <p:nvSpPr>
          <p:cNvPr id="3" name="Content Placeholder 2">
            <a:extLst>
              <a:ext uri="{FF2B5EF4-FFF2-40B4-BE49-F238E27FC236}">
                <a16:creationId xmlns:a16="http://schemas.microsoft.com/office/drawing/2014/main" id="{64834063-2DCB-4DA1-8453-1B71C9ACBB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B6CC1C-05AD-4CAF-84D3-8960C16CF05C}"/>
              </a:ext>
            </a:extLst>
          </p:cNvPr>
          <p:cNvPicPr>
            <a:picLocks noChangeAspect="1"/>
          </p:cNvPicPr>
          <p:nvPr/>
        </p:nvPicPr>
        <p:blipFill>
          <a:blip r:embed="rId2"/>
          <a:stretch>
            <a:fillRect/>
          </a:stretch>
        </p:blipFill>
        <p:spPr>
          <a:xfrm>
            <a:off x="979100" y="1825625"/>
            <a:ext cx="10515600" cy="4786170"/>
          </a:xfrm>
          <a:prstGeom prst="rect">
            <a:avLst/>
          </a:prstGeom>
        </p:spPr>
      </p:pic>
      <p:cxnSp>
        <p:nvCxnSpPr>
          <p:cNvPr id="6" name="Connector: Curved 5">
            <a:extLst>
              <a:ext uri="{FF2B5EF4-FFF2-40B4-BE49-F238E27FC236}">
                <a16:creationId xmlns:a16="http://schemas.microsoft.com/office/drawing/2014/main" id="{D58E0405-047B-424A-AECE-31C1046287B0}"/>
              </a:ext>
            </a:extLst>
          </p:cNvPr>
          <p:cNvCxnSpPr>
            <a:cxnSpLocks/>
          </p:cNvCxnSpPr>
          <p:nvPr/>
        </p:nvCxnSpPr>
        <p:spPr>
          <a:xfrm rot="10800000" flipV="1">
            <a:off x="3444537" y="4001294"/>
            <a:ext cx="1526961" cy="128092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58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025D-8FE4-4114-8148-A96DC99ABE14}"/>
              </a:ext>
            </a:extLst>
          </p:cNvPr>
          <p:cNvSpPr>
            <a:spLocks noGrp="1"/>
          </p:cNvSpPr>
          <p:nvPr>
            <p:ph type="title"/>
          </p:nvPr>
        </p:nvSpPr>
        <p:spPr/>
        <p:txBody>
          <a:bodyPr/>
          <a:lstStyle/>
          <a:p>
            <a:r>
              <a:rPr lang="en-US" dirty="0"/>
              <a:t>Again	</a:t>
            </a:r>
          </a:p>
        </p:txBody>
      </p:sp>
      <p:sp>
        <p:nvSpPr>
          <p:cNvPr id="3" name="Content Placeholder 2">
            <a:extLst>
              <a:ext uri="{FF2B5EF4-FFF2-40B4-BE49-F238E27FC236}">
                <a16:creationId xmlns:a16="http://schemas.microsoft.com/office/drawing/2014/main" id="{17B40CAC-AC8E-4149-9323-6C5D0B75D5BB}"/>
              </a:ext>
            </a:extLst>
          </p:cNvPr>
          <p:cNvSpPr>
            <a:spLocks noGrp="1"/>
          </p:cNvSpPr>
          <p:nvPr>
            <p:ph idx="1"/>
          </p:nvPr>
        </p:nvSpPr>
        <p:spPr/>
        <p:txBody>
          <a:bodyPr/>
          <a:lstStyle/>
          <a:p>
            <a:r>
              <a:rPr lang="en-US" dirty="0"/>
              <a:t>Transferred Assets were billed as sales</a:t>
            </a:r>
          </a:p>
          <a:p>
            <a:endParaRPr lang="en-US" dirty="0"/>
          </a:p>
        </p:txBody>
      </p:sp>
      <p:pic>
        <p:nvPicPr>
          <p:cNvPr id="5" name="Picture 4">
            <a:extLst>
              <a:ext uri="{FF2B5EF4-FFF2-40B4-BE49-F238E27FC236}">
                <a16:creationId xmlns:a16="http://schemas.microsoft.com/office/drawing/2014/main" id="{36774F13-CE8F-4F49-A87E-5FBF18B95412}"/>
              </a:ext>
            </a:extLst>
          </p:cNvPr>
          <p:cNvPicPr>
            <a:picLocks noChangeAspect="1"/>
          </p:cNvPicPr>
          <p:nvPr/>
        </p:nvPicPr>
        <p:blipFill>
          <a:blip r:embed="rId2"/>
          <a:stretch>
            <a:fillRect/>
          </a:stretch>
        </p:blipFill>
        <p:spPr>
          <a:xfrm>
            <a:off x="5184558" y="2528799"/>
            <a:ext cx="6465903" cy="4082664"/>
          </a:xfrm>
          <a:prstGeom prst="rect">
            <a:avLst/>
          </a:prstGeom>
        </p:spPr>
      </p:pic>
      <p:pic>
        <p:nvPicPr>
          <p:cNvPr id="6" name="Picture 5">
            <a:extLst>
              <a:ext uri="{FF2B5EF4-FFF2-40B4-BE49-F238E27FC236}">
                <a16:creationId xmlns:a16="http://schemas.microsoft.com/office/drawing/2014/main" id="{72B8B328-9D85-466B-BF7C-B35E70E37B75}"/>
              </a:ext>
            </a:extLst>
          </p:cNvPr>
          <p:cNvPicPr>
            <a:picLocks noChangeAspect="1"/>
          </p:cNvPicPr>
          <p:nvPr/>
        </p:nvPicPr>
        <p:blipFill>
          <a:blip r:embed="rId3"/>
          <a:stretch>
            <a:fillRect/>
          </a:stretch>
        </p:blipFill>
        <p:spPr>
          <a:xfrm>
            <a:off x="248575" y="2528799"/>
            <a:ext cx="4755494" cy="4082664"/>
          </a:xfrm>
          <a:prstGeom prst="rect">
            <a:avLst/>
          </a:prstGeom>
        </p:spPr>
      </p:pic>
    </p:spTree>
    <p:extLst>
      <p:ext uri="{BB962C8B-B14F-4D97-AF65-F5344CB8AC3E}">
        <p14:creationId xmlns:p14="http://schemas.microsoft.com/office/powerpoint/2010/main" val="23352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AB65-7867-4709-8C25-2DAB4B761826}"/>
              </a:ext>
            </a:extLst>
          </p:cNvPr>
          <p:cNvSpPr>
            <a:spLocks noGrp="1"/>
          </p:cNvSpPr>
          <p:nvPr>
            <p:ph type="title"/>
          </p:nvPr>
        </p:nvSpPr>
        <p:spPr/>
        <p:txBody>
          <a:bodyPr/>
          <a:lstStyle/>
          <a:p>
            <a:r>
              <a:rPr lang="en-US" dirty="0"/>
              <a:t>6 Years on Fortune Magazine</a:t>
            </a:r>
          </a:p>
        </p:txBody>
      </p:sp>
      <p:sp>
        <p:nvSpPr>
          <p:cNvPr id="3" name="Content Placeholder 2">
            <a:extLst>
              <a:ext uri="{FF2B5EF4-FFF2-40B4-BE49-F238E27FC236}">
                <a16:creationId xmlns:a16="http://schemas.microsoft.com/office/drawing/2014/main" id="{C91233E8-6AA2-4749-8819-F8B406E2C492}"/>
              </a:ext>
            </a:extLst>
          </p:cNvPr>
          <p:cNvSpPr>
            <a:spLocks noGrp="1"/>
          </p:cNvSpPr>
          <p:nvPr>
            <p:ph idx="1"/>
          </p:nvPr>
        </p:nvSpPr>
        <p:spPr/>
        <p:txBody>
          <a:bodyPr/>
          <a:lstStyle/>
          <a:p>
            <a:endParaRPr lang="en-US"/>
          </a:p>
        </p:txBody>
      </p:sp>
      <p:pic>
        <p:nvPicPr>
          <p:cNvPr id="5124" name="Picture 4" descr="Enron Greed gone wrong! (Accounting scandal) - YouTube">
            <a:extLst>
              <a:ext uri="{FF2B5EF4-FFF2-40B4-BE49-F238E27FC236}">
                <a16:creationId xmlns:a16="http://schemas.microsoft.com/office/drawing/2014/main" id="{10947CB9-330D-4002-A229-596AD3DB2A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64" r="25431"/>
          <a:stretch/>
        </p:blipFill>
        <p:spPr bwMode="auto">
          <a:xfrm>
            <a:off x="3284737" y="1730851"/>
            <a:ext cx="4767309" cy="454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7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BF5E-474C-4B79-8904-98B951A424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648422-1542-4A93-A240-191EDE722D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C29DB7-BA48-4C19-A49A-35AC6576CB66}"/>
              </a:ext>
            </a:extLst>
          </p:cNvPr>
          <p:cNvPicPr>
            <a:picLocks noChangeAspect="1"/>
          </p:cNvPicPr>
          <p:nvPr/>
        </p:nvPicPr>
        <p:blipFill>
          <a:blip r:embed="rId2"/>
          <a:stretch>
            <a:fillRect/>
          </a:stretch>
        </p:blipFill>
        <p:spPr>
          <a:xfrm>
            <a:off x="1358283" y="596668"/>
            <a:ext cx="9226858" cy="5102854"/>
          </a:xfrm>
          <a:prstGeom prst="rect">
            <a:avLst/>
          </a:prstGeom>
        </p:spPr>
      </p:pic>
    </p:spTree>
    <p:extLst>
      <p:ext uri="{BB962C8B-B14F-4D97-AF65-F5344CB8AC3E}">
        <p14:creationId xmlns:p14="http://schemas.microsoft.com/office/powerpoint/2010/main" val="18465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2122-FA31-4388-B887-E4C98A1DA516}"/>
              </a:ext>
            </a:extLst>
          </p:cNvPr>
          <p:cNvSpPr>
            <a:spLocks noGrp="1"/>
          </p:cNvSpPr>
          <p:nvPr>
            <p:ph type="title"/>
          </p:nvPr>
        </p:nvSpPr>
        <p:spPr/>
        <p:txBody>
          <a:bodyPr/>
          <a:lstStyle/>
          <a:p>
            <a:r>
              <a:rPr lang="en-US" dirty="0"/>
              <a:t>Role of Arthur Anderson</a:t>
            </a:r>
          </a:p>
        </p:txBody>
      </p:sp>
      <p:sp>
        <p:nvSpPr>
          <p:cNvPr id="3" name="Content Placeholder 2">
            <a:extLst>
              <a:ext uri="{FF2B5EF4-FFF2-40B4-BE49-F238E27FC236}">
                <a16:creationId xmlns:a16="http://schemas.microsoft.com/office/drawing/2014/main" id="{EF3EA773-0C8C-4EA3-8727-2C9B52B1C6F9}"/>
              </a:ext>
            </a:extLst>
          </p:cNvPr>
          <p:cNvSpPr>
            <a:spLocks noGrp="1"/>
          </p:cNvSpPr>
          <p:nvPr>
            <p:ph idx="1"/>
          </p:nvPr>
        </p:nvSpPr>
        <p:spPr/>
        <p:txBody>
          <a:bodyPr/>
          <a:lstStyle/>
          <a:p>
            <a:pPr>
              <a:buFont typeface="Arial" panose="020B0604020202020204" pitchFamily="34" charset="0"/>
              <a:buChar char="•"/>
            </a:pPr>
            <a:r>
              <a:rPr lang="en-US" dirty="0"/>
              <a:t>Enron's external auditor</a:t>
            </a:r>
          </a:p>
          <a:p>
            <a:pPr>
              <a:buFont typeface="Arial" panose="020B0604020202020204" pitchFamily="34" charset="0"/>
              <a:buChar char="•"/>
            </a:pPr>
            <a:r>
              <a:rPr lang="en-US" dirty="0"/>
              <a:t>Destruction of critical documents</a:t>
            </a:r>
          </a:p>
          <a:p>
            <a:pPr>
              <a:buFont typeface="Arial" panose="020B0604020202020204" pitchFamily="34" charset="0"/>
              <a:buChar char="•"/>
            </a:pPr>
            <a:r>
              <a:rPr lang="en-US" dirty="0"/>
              <a:t>Failure to highlight financial irregularities</a:t>
            </a:r>
          </a:p>
          <a:p>
            <a:pPr marL="0" indent="0">
              <a:buNone/>
            </a:pPr>
            <a:endParaRPr lang="en-US" dirty="0"/>
          </a:p>
        </p:txBody>
      </p:sp>
    </p:spTree>
    <p:extLst>
      <p:ext uri="{BB962C8B-B14F-4D97-AF65-F5344CB8AC3E}">
        <p14:creationId xmlns:p14="http://schemas.microsoft.com/office/powerpoint/2010/main" val="24258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8240-E5DE-46DD-B005-2A0FFD9915DD}"/>
              </a:ext>
            </a:extLst>
          </p:cNvPr>
          <p:cNvSpPr>
            <a:spLocks noGrp="1"/>
          </p:cNvSpPr>
          <p:nvPr>
            <p:ph type="title"/>
          </p:nvPr>
        </p:nvSpPr>
        <p:spPr/>
        <p:txBody>
          <a:bodyPr/>
          <a:lstStyle/>
          <a:p>
            <a:r>
              <a:rPr lang="en-US" dirty="0"/>
              <a:t>Oct 2001</a:t>
            </a:r>
          </a:p>
        </p:txBody>
      </p:sp>
      <p:pic>
        <p:nvPicPr>
          <p:cNvPr id="7" name="Content Placeholder 6">
            <a:extLst>
              <a:ext uri="{FF2B5EF4-FFF2-40B4-BE49-F238E27FC236}">
                <a16:creationId xmlns:a16="http://schemas.microsoft.com/office/drawing/2014/main" id="{990AFA32-7F75-474C-B929-EABD660072D3}"/>
              </a:ext>
            </a:extLst>
          </p:cNvPr>
          <p:cNvPicPr>
            <a:picLocks noGrp="1" noChangeAspect="1"/>
          </p:cNvPicPr>
          <p:nvPr>
            <p:ph idx="1"/>
          </p:nvPr>
        </p:nvPicPr>
        <p:blipFill>
          <a:blip r:embed="rId2"/>
          <a:stretch>
            <a:fillRect/>
          </a:stretch>
        </p:blipFill>
        <p:spPr>
          <a:xfrm>
            <a:off x="6480106" y="1690688"/>
            <a:ext cx="4397080" cy="4351338"/>
          </a:xfrm>
        </p:spPr>
      </p:pic>
      <p:pic>
        <p:nvPicPr>
          <p:cNvPr id="5" name="Picture 4">
            <a:extLst>
              <a:ext uri="{FF2B5EF4-FFF2-40B4-BE49-F238E27FC236}">
                <a16:creationId xmlns:a16="http://schemas.microsoft.com/office/drawing/2014/main" id="{BF786954-BF3C-449B-9F80-0ECAD1EDCA0E}"/>
              </a:ext>
            </a:extLst>
          </p:cNvPr>
          <p:cNvPicPr>
            <a:picLocks noChangeAspect="1"/>
          </p:cNvPicPr>
          <p:nvPr/>
        </p:nvPicPr>
        <p:blipFill>
          <a:blip r:embed="rId3"/>
          <a:stretch>
            <a:fillRect/>
          </a:stretch>
        </p:blipFill>
        <p:spPr>
          <a:xfrm>
            <a:off x="1056442" y="1825625"/>
            <a:ext cx="4740675" cy="3498693"/>
          </a:xfrm>
          <a:prstGeom prst="rect">
            <a:avLst/>
          </a:prstGeom>
        </p:spPr>
      </p:pic>
    </p:spTree>
    <p:extLst>
      <p:ext uri="{BB962C8B-B14F-4D97-AF65-F5344CB8AC3E}">
        <p14:creationId xmlns:p14="http://schemas.microsoft.com/office/powerpoint/2010/main" val="14026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D9B6-E943-4328-B9B8-FA68D8A4E67D}"/>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8D4769DB-5D9C-40CC-8A03-EBA53B23DF85}"/>
              </a:ext>
            </a:extLst>
          </p:cNvPr>
          <p:cNvSpPr>
            <a:spLocks noGrp="1"/>
          </p:cNvSpPr>
          <p:nvPr>
            <p:ph idx="1"/>
          </p:nvPr>
        </p:nvSpPr>
        <p:spPr/>
        <p:txBody>
          <a:bodyPr/>
          <a:lstStyle/>
          <a:p>
            <a:r>
              <a:rPr lang="en-US" dirty="0"/>
              <a:t>Founded in 1985 by Kenneth Lay</a:t>
            </a:r>
          </a:p>
          <a:p>
            <a:r>
              <a:rPr lang="en-US" dirty="0"/>
              <a:t>Headquartered in Houston, Texas, USA</a:t>
            </a:r>
          </a:p>
          <a:p>
            <a:r>
              <a:rPr lang="en-US" dirty="0"/>
              <a:t>With the merger of Houston Natural Gas and </a:t>
            </a:r>
            <a:r>
              <a:rPr lang="en-US" dirty="0" err="1"/>
              <a:t>InterNorth</a:t>
            </a:r>
            <a:endParaRPr lang="en-US" dirty="0"/>
          </a:p>
          <a:p>
            <a:r>
              <a:rPr lang="en-US" dirty="0"/>
              <a:t>Originally Focused in Natural Gas and Energy Trading</a:t>
            </a:r>
          </a:p>
          <a:p>
            <a:r>
              <a:rPr lang="en-US" dirty="0"/>
              <a:t>Major Player in electricity, natural gas, communications and pulp &amp; Paper Industry	</a:t>
            </a:r>
          </a:p>
        </p:txBody>
      </p:sp>
    </p:spTree>
    <p:extLst>
      <p:ext uri="{BB962C8B-B14F-4D97-AF65-F5344CB8AC3E}">
        <p14:creationId xmlns:p14="http://schemas.microsoft.com/office/powerpoint/2010/main" val="422285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BC19-1582-469D-B44E-3989FEEF06FE}"/>
              </a:ext>
            </a:extLst>
          </p:cNvPr>
          <p:cNvSpPr>
            <a:spLocks noGrp="1"/>
          </p:cNvSpPr>
          <p:nvPr>
            <p:ph type="title"/>
          </p:nvPr>
        </p:nvSpPr>
        <p:spPr/>
        <p:txBody>
          <a:bodyPr/>
          <a:lstStyle/>
          <a:p>
            <a:r>
              <a:rPr lang="en-US" dirty="0"/>
              <a:t>Signs of Trouble</a:t>
            </a:r>
          </a:p>
        </p:txBody>
      </p:sp>
      <p:sp>
        <p:nvSpPr>
          <p:cNvPr id="3" name="Content Placeholder 2">
            <a:extLst>
              <a:ext uri="{FF2B5EF4-FFF2-40B4-BE49-F238E27FC236}">
                <a16:creationId xmlns:a16="http://schemas.microsoft.com/office/drawing/2014/main" id="{64917EEF-37FC-4F50-8AF6-9FE2C7151F43}"/>
              </a:ext>
            </a:extLst>
          </p:cNvPr>
          <p:cNvSpPr>
            <a:spLocks noGrp="1"/>
          </p:cNvSpPr>
          <p:nvPr>
            <p:ph idx="1"/>
          </p:nvPr>
        </p:nvSpPr>
        <p:spPr/>
        <p:txBody>
          <a:bodyPr/>
          <a:lstStyle/>
          <a:p>
            <a:pPr>
              <a:buFont typeface="Arial" panose="020B0604020202020204" pitchFamily="34" charset="0"/>
              <a:buChar char="•"/>
            </a:pPr>
            <a:r>
              <a:rPr lang="en-US" dirty="0"/>
              <a:t>Stock price fluctuations</a:t>
            </a:r>
          </a:p>
          <a:p>
            <a:pPr>
              <a:buFont typeface="Arial" panose="020B0604020202020204" pitchFamily="34" charset="0"/>
              <a:buChar char="•"/>
            </a:pPr>
            <a:r>
              <a:rPr lang="en-US" dirty="0"/>
              <a:t>Employee whistleblowers</a:t>
            </a:r>
          </a:p>
          <a:p>
            <a:pPr>
              <a:buFont typeface="Arial" panose="020B0604020202020204" pitchFamily="34" charset="0"/>
              <a:buChar char="•"/>
            </a:pPr>
            <a:r>
              <a:rPr lang="en-US" dirty="0"/>
              <a:t>Analyst concerns about lack of transparency</a:t>
            </a:r>
          </a:p>
          <a:p>
            <a:endParaRPr lang="en-US" dirty="0"/>
          </a:p>
        </p:txBody>
      </p:sp>
    </p:spTree>
    <p:extLst>
      <p:ext uri="{BB962C8B-B14F-4D97-AF65-F5344CB8AC3E}">
        <p14:creationId xmlns:p14="http://schemas.microsoft.com/office/powerpoint/2010/main" val="3716009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DDC9-0B74-4992-AF36-A5B667DC0A2B}"/>
              </a:ext>
            </a:extLst>
          </p:cNvPr>
          <p:cNvSpPr>
            <a:spLocks noGrp="1"/>
          </p:cNvSpPr>
          <p:nvPr>
            <p:ph type="title"/>
          </p:nvPr>
        </p:nvSpPr>
        <p:spPr/>
        <p:txBody>
          <a:bodyPr/>
          <a:lstStyle/>
          <a:p>
            <a:r>
              <a:rPr lang="en-US" dirty="0"/>
              <a:t>Unravelling of Enron</a:t>
            </a:r>
          </a:p>
        </p:txBody>
      </p:sp>
      <p:sp>
        <p:nvSpPr>
          <p:cNvPr id="3" name="Content Placeholder 2">
            <a:extLst>
              <a:ext uri="{FF2B5EF4-FFF2-40B4-BE49-F238E27FC236}">
                <a16:creationId xmlns:a16="http://schemas.microsoft.com/office/drawing/2014/main" id="{EB673C35-C2B0-4566-9072-CE21148E5B94}"/>
              </a:ext>
            </a:extLst>
          </p:cNvPr>
          <p:cNvSpPr>
            <a:spLocks noGrp="1"/>
          </p:cNvSpPr>
          <p:nvPr>
            <p:ph idx="1"/>
          </p:nvPr>
        </p:nvSpPr>
        <p:spPr/>
        <p:txBody>
          <a:bodyPr/>
          <a:lstStyle/>
          <a:p>
            <a:pPr>
              <a:buFont typeface="Arial" panose="020B0604020202020204" pitchFamily="34" charset="0"/>
              <a:buChar char="•"/>
            </a:pPr>
            <a:r>
              <a:rPr lang="en-US" dirty="0"/>
              <a:t>Market reaction and loss of investor confidence</a:t>
            </a:r>
          </a:p>
          <a:p>
            <a:pPr>
              <a:buFont typeface="Arial" panose="020B0604020202020204" pitchFamily="34" charset="0"/>
              <a:buChar char="•"/>
            </a:pPr>
            <a:r>
              <a:rPr lang="en-US" dirty="0"/>
              <a:t>Jeffrey Skilling resigns in 2001</a:t>
            </a:r>
          </a:p>
          <a:p>
            <a:pPr>
              <a:buFont typeface="Arial" panose="020B0604020202020204" pitchFamily="34" charset="0"/>
              <a:buChar char="•"/>
            </a:pPr>
            <a:r>
              <a:rPr lang="en-US" dirty="0"/>
              <a:t>SEC investigation begins</a:t>
            </a:r>
          </a:p>
          <a:p>
            <a:endParaRPr lang="en-US" dirty="0"/>
          </a:p>
        </p:txBody>
      </p:sp>
    </p:spTree>
    <p:extLst>
      <p:ext uri="{BB962C8B-B14F-4D97-AF65-F5344CB8AC3E}">
        <p14:creationId xmlns:p14="http://schemas.microsoft.com/office/powerpoint/2010/main" val="368681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3F7F-0F05-43BF-959A-6DE789DAC83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D31242-096F-498B-8B64-239CA799B203}"/>
              </a:ext>
            </a:extLst>
          </p:cNvPr>
          <p:cNvPicPr>
            <a:picLocks noGrp="1" noChangeAspect="1"/>
          </p:cNvPicPr>
          <p:nvPr>
            <p:ph idx="1"/>
          </p:nvPr>
        </p:nvPicPr>
        <p:blipFill>
          <a:blip r:embed="rId2"/>
          <a:stretch>
            <a:fillRect/>
          </a:stretch>
        </p:blipFill>
        <p:spPr>
          <a:xfrm>
            <a:off x="1021182" y="962719"/>
            <a:ext cx="9573593" cy="5072325"/>
          </a:xfrm>
        </p:spPr>
      </p:pic>
    </p:spTree>
    <p:extLst>
      <p:ext uri="{BB962C8B-B14F-4D97-AF65-F5344CB8AC3E}">
        <p14:creationId xmlns:p14="http://schemas.microsoft.com/office/powerpoint/2010/main" val="20880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8E97-785C-48CF-97E1-3DF21C7A99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1482F4-B7A2-42C6-BD31-5B7DF50F4730}"/>
              </a:ext>
            </a:extLst>
          </p:cNvPr>
          <p:cNvSpPr>
            <a:spLocks noGrp="1"/>
          </p:cNvSpPr>
          <p:nvPr>
            <p:ph idx="1"/>
          </p:nvPr>
        </p:nvSpPr>
        <p:spPr/>
        <p:txBody>
          <a:bodyPr/>
          <a:lstStyle/>
          <a:p>
            <a:endParaRPr lang="en-US"/>
          </a:p>
        </p:txBody>
      </p:sp>
      <p:pic>
        <p:nvPicPr>
          <p:cNvPr id="6146" name="Picture 2" descr="Enron Corporation - Financial Scandals, Scoundrels &amp; Crises">
            <a:extLst>
              <a:ext uri="{FF2B5EF4-FFF2-40B4-BE49-F238E27FC236}">
                <a16:creationId xmlns:a16="http://schemas.microsoft.com/office/drawing/2014/main" id="{7C2E2BD8-E566-40C8-97F8-9C1574891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945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6EA0-DF00-4727-B5CE-BF9052742576}"/>
              </a:ext>
            </a:extLst>
          </p:cNvPr>
          <p:cNvSpPr>
            <a:spLocks noGrp="1"/>
          </p:cNvSpPr>
          <p:nvPr>
            <p:ph type="title"/>
          </p:nvPr>
        </p:nvSpPr>
        <p:spPr/>
        <p:txBody>
          <a:bodyPr/>
          <a:lstStyle/>
          <a:p>
            <a:r>
              <a:rPr lang="en-US" dirty="0"/>
              <a:t>Backlogs</a:t>
            </a:r>
          </a:p>
        </p:txBody>
      </p:sp>
      <p:sp>
        <p:nvSpPr>
          <p:cNvPr id="3" name="Content Placeholder 2">
            <a:extLst>
              <a:ext uri="{FF2B5EF4-FFF2-40B4-BE49-F238E27FC236}">
                <a16:creationId xmlns:a16="http://schemas.microsoft.com/office/drawing/2014/main" id="{DD8AEEF5-F7A0-4814-AEA7-3809507E6187}"/>
              </a:ext>
            </a:extLst>
          </p:cNvPr>
          <p:cNvSpPr>
            <a:spLocks noGrp="1"/>
          </p:cNvSpPr>
          <p:nvPr>
            <p:ph idx="1"/>
          </p:nvPr>
        </p:nvSpPr>
        <p:spPr/>
        <p:txBody>
          <a:bodyPr/>
          <a:lstStyle/>
          <a:p>
            <a:r>
              <a:rPr lang="en-US" dirty="0"/>
              <a:t>Investors Lost Billions</a:t>
            </a:r>
          </a:p>
          <a:p>
            <a:r>
              <a:rPr lang="en-US" dirty="0"/>
              <a:t>CEO and COO charged for Fraud</a:t>
            </a:r>
          </a:p>
          <a:p>
            <a:r>
              <a:rPr lang="en-US" dirty="0"/>
              <a:t>Thousand Lost Jobs</a:t>
            </a:r>
          </a:p>
          <a:p>
            <a:r>
              <a:rPr lang="en-US" dirty="0"/>
              <a:t>Emotional and Financial Damage</a:t>
            </a:r>
          </a:p>
          <a:p>
            <a:r>
              <a:rPr lang="en-US" dirty="0"/>
              <a:t>Damage to public trust on public companies</a:t>
            </a:r>
          </a:p>
        </p:txBody>
      </p:sp>
    </p:spTree>
    <p:extLst>
      <p:ext uri="{BB962C8B-B14F-4D97-AF65-F5344CB8AC3E}">
        <p14:creationId xmlns:p14="http://schemas.microsoft.com/office/powerpoint/2010/main" val="2502923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20C8-BA32-4FC6-9931-86F7EB892EB0}"/>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83B051E0-5720-4F58-86D9-B325E3E42EB0}"/>
              </a:ext>
            </a:extLst>
          </p:cNvPr>
          <p:cNvSpPr>
            <a:spLocks noGrp="1"/>
          </p:cNvSpPr>
          <p:nvPr>
            <p:ph idx="1"/>
          </p:nvPr>
        </p:nvSpPr>
        <p:spPr/>
        <p:txBody>
          <a:bodyPr/>
          <a:lstStyle/>
          <a:p>
            <a:pPr>
              <a:buFont typeface="Arial" panose="020B0604020202020204" pitchFamily="34" charset="0"/>
              <a:buChar char="•"/>
            </a:pPr>
            <a:r>
              <a:rPr lang="en-US" dirty="0"/>
              <a:t>Importance of transparency in financial reporting</a:t>
            </a:r>
          </a:p>
          <a:p>
            <a:pPr>
              <a:buFont typeface="Arial" panose="020B0604020202020204" pitchFamily="34" charset="0"/>
              <a:buChar char="•"/>
            </a:pPr>
            <a:r>
              <a:rPr lang="en-US" dirty="0"/>
              <a:t>Need for ethical corporate governance</a:t>
            </a:r>
          </a:p>
          <a:p>
            <a:pPr>
              <a:buFont typeface="Arial" panose="020B0604020202020204" pitchFamily="34" charset="0"/>
              <a:buChar char="•"/>
            </a:pPr>
            <a:r>
              <a:rPr lang="en-US" dirty="0"/>
              <a:t>Role of auditors in preventing fraud</a:t>
            </a:r>
          </a:p>
          <a:p>
            <a:endParaRPr lang="en-US" dirty="0"/>
          </a:p>
        </p:txBody>
      </p:sp>
    </p:spTree>
    <p:extLst>
      <p:ext uri="{BB962C8B-B14F-4D97-AF65-F5344CB8AC3E}">
        <p14:creationId xmlns:p14="http://schemas.microsoft.com/office/powerpoint/2010/main" val="4241462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Short Summary</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40300865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5FD2-41D2-429A-8CBA-88BEBBE6BFBC}"/>
              </a:ext>
            </a:extLst>
          </p:cNvPr>
          <p:cNvSpPr>
            <a:spLocks noGrp="1"/>
          </p:cNvSpPr>
          <p:nvPr>
            <p:ph type="title"/>
          </p:nvPr>
        </p:nvSpPr>
        <p:spPr/>
        <p:txBody>
          <a:bodyPr/>
          <a:lstStyle/>
          <a:p>
            <a:r>
              <a:rPr lang="en-US" dirty="0"/>
              <a:t>Still a Legacy</a:t>
            </a:r>
          </a:p>
        </p:txBody>
      </p:sp>
      <p:sp>
        <p:nvSpPr>
          <p:cNvPr id="3" name="Content Placeholder 2">
            <a:extLst>
              <a:ext uri="{FF2B5EF4-FFF2-40B4-BE49-F238E27FC236}">
                <a16:creationId xmlns:a16="http://schemas.microsoft.com/office/drawing/2014/main" id="{2B0DFABB-757C-4349-BF58-1AEB09A365A1}"/>
              </a:ext>
            </a:extLst>
          </p:cNvPr>
          <p:cNvSpPr>
            <a:spLocks noGrp="1"/>
          </p:cNvSpPr>
          <p:nvPr>
            <p:ph idx="1"/>
          </p:nvPr>
        </p:nvSpPr>
        <p:spPr/>
        <p:txBody>
          <a:bodyPr/>
          <a:lstStyle/>
          <a:p>
            <a:pPr>
              <a:buFont typeface="Arial" panose="020B0604020202020204" pitchFamily="34" charset="0"/>
              <a:buChar char="•"/>
            </a:pPr>
            <a:r>
              <a:rPr lang="en-US" dirty="0"/>
              <a:t>Case study in business schools</a:t>
            </a:r>
          </a:p>
          <a:p>
            <a:pPr>
              <a:buFont typeface="Arial" panose="020B0604020202020204" pitchFamily="34" charset="0"/>
              <a:buChar char="•"/>
            </a:pPr>
            <a:r>
              <a:rPr lang="en-US" dirty="0"/>
              <a:t>Ongoing discussions on corporate ethics</a:t>
            </a:r>
          </a:p>
          <a:p>
            <a:pPr>
              <a:buFont typeface="Arial" panose="020B0604020202020204" pitchFamily="34" charset="0"/>
              <a:buChar char="•"/>
            </a:pPr>
            <a:r>
              <a:rPr lang="en-US" dirty="0"/>
              <a:t>Influence on financial regulations</a:t>
            </a:r>
          </a:p>
          <a:p>
            <a:pPr>
              <a:buFont typeface="Arial" panose="020B0604020202020204" pitchFamily="34" charset="0"/>
              <a:buChar char="•"/>
            </a:pPr>
            <a:r>
              <a:rPr lang="en-US" dirty="0"/>
              <a:t>Documentaries and books on Enron</a:t>
            </a:r>
          </a:p>
          <a:p>
            <a:pPr>
              <a:buFont typeface="Arial" panose="020B0604020202020204" pitchFamily="34" charset="0"/>
              <a:buChar char="•"/>
            </a:pPr>
            <a:r>
              <a:rPr lang="en-US" dirty="0"/>
              <a:t>Cultural impact and portrayal in media</a:t>
            </a:r>
          </a:p>
          <a:p>
            <a:pPr>
              <a:buFont typeface="Arial" panose="020B0604020202020204" pitchFamily="34" charset="0"/>
              <a:buChar char="•"/>
            </a:pPr>
            <a:r>
              <a:rPr lang="en-US" dirty="0"/>
              <a:t>Continued discussions on corporate fraud</a:t>
            </a:r>
          </a:p>
          <a:p>
            <a:endParaRPr lang="en-US" dirty="0"/>
          </a:p>
        </p:txBody>
      </p:sp>
    </p:spTree>
    <p:extLst>
      <p:ext uri="{BB962C8B-B14F-4D97-AF65-F5344CB8AC3E}">
        <p14:creationId xmlns:p14="http://schemas.microsoft.com/office/powerpoint/2010/main" val="6047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0412-FBF2-4C94-8228-BD136FE0B773}"/>
              </a:ext>
            </a:extLst>
          </p:cNvPr>
          <p:cNvSpPr>
            <a:spLocks noGrp="1"/>
          </p:cNvSpPr>
          <p:nvPr>
            <p:ph type="title"/>
          </p:nvPr>
        </p:nvSpPr>
        <p:spPr/>
        <p:txBody>
          <a:bodyPr>
            <a:normAutofit fontScale="90000"/>
          </a:bodyPr>
          <a:lstStyle/>
          <a:p>
            <a:r>
              <a:rPr lang="en-US" b="1" dirty="0"/>
              <a:t>Current Corporate Governance Trends</a:t>
            </a:r>
            <a:br>
              <a:rPr lang="en-US" dirty="0"/>
            </a:br>
            <a:endParaRPr lang="en-US" dirty="0"/>
          </a:p>
        </p:txBody>
      </p:sp>
      <p:sp>
        <p:nvSpPr>
          <p:cNvPr id="3" name="Content Placeholder 2">
            <a:extLst>
              <a:ext uri="{FF2B5EF4-FFF2-40B4-BE49-F238E27FC236}">
                <a16:creationId xmlns:a16="http://schemas.microsoft.com/office/drawing/2014/main" id="{C245BF48-F535-4FCF-A994-5CBF9C43CFAD}"/>
              </a:ext>
            </a:extLst>
          </p:cNvPr>
          <p:cNvSpPr>
            <a:spLocks noGrp="1"/>
          </p:cNvSpPr>
          <p:nvPr>
            <p:ph idx="1"/>
          </p:nvPr>
        </p:nvSpPr>
        <p:spPr/>
        <p:txBody>
          <a:bodyPr/>
          <a:lstStyle/>
          <a:p>
            <a:pPr>
              <a:buFont typeface="Arial" panose="020B0604020202020204" pitchFamily="34" charset="0"/>
              <a:buChar char="•"/>
            </a:pPr>
            <a:r>
              <a:rPr lang="en-US" dirty="0"/>
              <a:t>Increased regulatory scrutiny</a:t>
            </a:r>
          </a:p>
          <a:p>
            <a:pPr>
              <a:buFont typeface="Arial" panose="020B0604020202020204" pitchFamily="34" charset="0"/>
              <a:buChar char="•"/>
            </a:pPr>
            <a:r>
              <a:rPr lang="en-US" dirty="0"/>
              <a:t>Ethical investment strategies</a:t>
            </a:r>
          </a:p>
          <a:p>
            <a:pPr>
              <a:buFont typeface="Arial" panose="020B0604020202020204" pitchFamily="34" charset="0"/>
              <a:buChar char="•"/>
            </a:pPr>
            <a:r>
              <a:rPr lang="en-US" dirty="0"/>
              <a:t>Greater emphasis on corporate social responsibility (CSR)</a:t>
            </a:r>
          </a:p>
          <a:p>
            <a:endParaRPr lang="en-US" dirty="0"/>
          </a:p>
        </p:txBody>
      </p:sp>
    </p:spTree>
    <p:extLst>
      <p:ext uri="{BB962C8B-B14F-4D97-AF65-F5344CB8AC3E}">
        <p14:creationId xmlns:p14="http://schemas.microsoft.com/office/powerpoint/2010/main" val="46269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7A4D-DE84-4E10-AC93-8594EDF1BCB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E46AE44D-E06E-492D-BF1D-B73BB5A3B152}"/>
              </a:ext>
            </a:extLst>
          </p:cNvPr>
          <p:cNvSpPr>
            <a:spLocks noGrp="1"/>
          </p:cNvSpPr>
          <p:nvPr>
            <p:ph idx="1"/>
          </p:nvPr>
        </p:nvSpPr>
        <p:spPr/>
        <p:txBody>
          <a:bodyPr>
            <a:normAutofit fontScale="92500" lnSpcReduction="10000"/>
          </a:bodyPr>
          <a:lstStyle/>
          <a:p>
            <a:r>
              <a:rPr lang="en-US" dirty="0">
                <a:hlinkClick r:id="rId2"/>
              </a:rPr>
              <a:t>https://www.britannica.com/event/Enron-scandal/Downfall-and-bankruptcy</a:t>
            </a:r>
            <a:endParaRPr lang="en-US" dirty="0"/>
          </a:p>
          <a:p>
            <a:r>
              <a:rPr lang="en-US" dirty="0"/>
              <a:t>https://www.fbi.gov/history/famous-cases/enron</a:t>
            </a:r>
          </a:p>
          <a:p>
            <a:r>
              <a:rPr lang="en-US" dirty="0">
                <a:hlinkClick r:id="rId3"/>
              </a:rPr>
              <a:t>https://www.investopedia.com/updates/enron-scandal-summary/</a:t>
            </a:r>
            <a:endParaRPr lang="en-US" dirty="0"/>
          </a:p>
          <a:p>
            <a:r>
              <a:rPr lang="en-US" dirty="0">
                <a:hlinkClick r:id="rId4"/>
              </a:rPr>
              <a:t>https://www.learnsignal.com/blog/the-enron-scandal-overview/</a:t>
            </a:r>
            <a:endParaRPr lang="en-US" dirty="0"/>
          </a:p>
          <a:p>
            <a:r>
              <a:rPr lang="en-US" dirty="0"/>
              <a:t>https://internationalbanker.com/history-of-financial-crises/the-enron-scandal-2001/</a:t>
            </a:r>
          </a:p>
          <a:p>
            <a:r>
              <a:rPr lang="en-US" dirty="0" err="1"/>
              <a:t>Aduda</a:t>
            </a:r>
            <a:r>
              <a:rPr lang="en-US" dirty="0"/>
              <a:t>, </a:t>
            </a:r>
            <a:r>
              <a:rPr lang="en-US" dirty="0" err="1"/>
              <a:t>Chogii</a:t>
            </a:r>
            <a:r>
              <a:rPr lang="en-US" dirty="0"/>
              <a:t> &amp; </a:t>
            </a:r>
            <a:r>
              <a:rPr lang="en-US" dirty="0" err="1"/>
              <a:t>Magutu</a:t>
            </a:r>
            <a:r>
              <a:rPr lang="en-US" dirty="0"/>
              <a:t> (2013). An empirical test of </a:t>
            </a:r>
            <a:r>
              <a:rPr lang="en-US" dirty="0" err="1"/>
              <a:t>competiting</a:t>
            </a:r>
            <a:r>
              <a:rPr lang="en-US" dirty="0"/>
              <a:t> corporate governance theories</a:t>
            </a:r>
          </a:p>
          <a:p>
            <a:r>
              <a:rPr lang="en-US" dirty="0"/>
              <a:t>Babic, Jelena &amp; Jelena (2010). Rethinking Board Role Performance: Toward An Integral Model (1-23).</a:t>
            </a:r>
          </a:p>
          <a:p>
            <a:endParaRPr lang="en-US" dirty="0"/>
          </a:p>
        </p:txBody>
      </p:sp>
    </p:spTree>
    <p:extLst>
      <p:ext uri="{BB962C8B-B14F-4D97-AF65-F5344CB8AC3E}">
        <p14:creationId xmlns:p14="http://schemas.microsoft.com/office/powerpoint/2010/main" val="77765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2F8-7A0E-47EF-8AF6-B8C5D5639456}"/>
              </a:ext>
            </a:extLst>
          </p:cNvPr>
          <p:cNvSpPr>
            <a:spLocks noGrp="1"/>
          </p:cNvSpPr>
          <p:nvPr>
            <p:ph type="title"/>
          </p:nvPr>
        </p:nvSpPr>
        <p:spPr/>
        <p:txBody>
          <a:bodyPr/>
          <a:lstStyle/>
          <a:p>
            <a:r>
              <a:rPr lang="en-US" dirty="0"/>
              <a:t>1.1 Business Model</a:t>
            </a:r>
          </a:p>
        </p:txBody>
      </p:sp>
      <p:sp>
        <p:nvSpPr>
          <p:cNvPr id="3" name="Content Placeholder 2">
            <a:extLst>
              <a:ext uri="{FF2B5EF4-FFF2-40B4-BE49-F238E27FC236}">
                <a16:creationId xmlns:a16="http://schemas.microsoft.com/office/drawing/2014/main" id="{2F68A092-B656-4AD0-A7C7-DD6442C0430F}"/>
              </a:ext>
            </a:extLst>
          </p:cNvPr>
          <p:cNvSpPr>
            <a:spLocks noGrp="1"/>
          </p:cNvSpPr>
          <p:nvPr>
            <p:ph idx="1"/>
          </p:nvPr>
        </p:nvSpPr>
        <p:spPr/>
        <p:txBody>
          <a:bodyPr/>
          <a:lstStyle/>
          <a:p>
            <a:pPr>
              <a:buFont typeface="Arial" panose="020B0604020202020204" pitchFamily="34" charset="0"/>
              <a:buChar char="•"/>
            </a:pPr>
            <a:r>
              <a:rPr lang="en-US" dirty="0"/>
              <a:t>Transition from energy company to financial trading powerhouse</a:t>
            </a:r>
          </a:p>
          <a:p>
            <a:pPr>
              <a:buFont typeface="Arial" panose="020B0604020202020204" pitchFamily="34" charset="0"/>
              <a:buChar char="•"/>
            </a:pPr>
            <a:r>
              <a:rPr lang="en-US" dirty="0"/>
              <a:t>Use of complex financial instruments</a:t>
            </a:r>
          </a:p>
          <a:p>
            <a:pPr>
              <a:buFont typeface="Arial" panose="020B0604020202020204" pitchFamily="34" charset="0"/>
              <a:buChar char="•"/>
            </a:pPr>
            <a:r>
              <a:rPr lang="en-US" dirty="0"/>
              <a:t>Aggressive growth and expansion strategy</a:t>
            </a:r>
          </a:p>
          <a:p>
            <a:endParaRPr lang="en-US" dirty="0"/>
          </a:p>
        </p:txBody>
      </p:sp>
    </p:spTree>
    <p:extLst>
      <p:ext uri="{BB962C8B-B14F-4D97-AF65-F5344CB8AC3E}">
        <p14:creationId xmlns:p14="http://schemas.microsoft.com/office/powerpoint/2010/main" val="1288745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AF74-ADB0-4472-89B0-A5C4DB9DD6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A7C521-58DA-4FBA-9B9B-881AC30BC664}"/>
              </a:ext>
            </a:extLst>
          </p:cNvPr>
          <p:cNvSpPr>
            <a:spLocks noGrp="1"/>
          </p:cNvSpPr>
          <p:nvPr>
            <p:ph idx="1"/>
          </p:nvPr>
        </p:nvSpPr>
        <p:spPr/>
        <p:txBody>
          <a:bodyPr/>
          <a:lstStyle/>
          <a:p>
            <a:endParaRPr lang="en-US"/>
          </a:p>
        </p:txBody>
      </p:sp>
      <p:pic>
        <p:nvPicPr>
          <p:cNvPr id="1026" name="Picture 2" descr="Thank You Slides for PowerPoint and Google Slides Presentations">
            <a:extLst>
              <a:ext uri="{FF2B5EF4-FFF2-40B4-BE49-F238E27FC236}">
                <a16:creationId xmlns:a16="http://schemas.microsoft.com/office/drawing/2014/main" id="{A3D9291C-9D03-4235-B1FD-208D4380C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BB0A-C97C-46C0-886B-492990BE05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4B392-FB2F-4AD8-91BE-95E883ACB4A9}"/>
              </a:ext>
            </a:extLst>
          </p:cNvPr>
          <p:cNvSpPr>
            <a:spLocks noGrp="1"/>
          </p:cNvSpPr>
          <p:nvPr>
            <p:ph idx="1"/>
          </p:nvPr>
        </p:nvSpPr>
        <p:spPr/>
        <p:txBody>
          <a:bodyPr/>
          <a:lstStyle/>
          <a:p>
            <a:endParaRPr lang="en-US" dirty="0"/>
          </a:p>
        </p:txBody>
      </p:sp>
      <p:pic>
        <p:nvPicPr>
          <p:cNvPr id="2050" name="Picture 2" descr="Any Questions Images – Browse 5,206 Stock Photos, Vectors, and Video |  Adobe Stock">
            <a:extLst>
              <a:ext uri="{FF2B5EF4-FFF2-40B4-BE49-F238E27FC236}">
                <a16:creationId xmlns:a16="http://schemas.microsoft.com/office/drawing/2014/main" id="{E79F21DC-F18B-45BC-9782-E1F2F3A7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37" y="383398"/>
            <a:ext cx="8519326" cy="610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14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96AB-986A-4367-8A40-03616EF02549}"/>
              </a:ext>
            </a:extLst>
          </p:cNvPr>
          <p:cNvSpPr>
            <a:spLocks noGrp="1"/>
          </p:cNvSpPr>
          <p:nvPr>
            <p:ph type="title"/>
          </p:nvPr>
        </p:nvSpPr>
        <p:spPr/>
        <p:txBody>
          <a:bodyPr/>
          <a:lstStyle/>
          <a:p>
            <a:r>
              <a:rPr lang="en-US" dirty="0"/>
              <a:t>1.2 Key Persons</a:t>
            </a:r>
          </a:p>
        </p:txBody>
      </p:sp>
      <p:sp>
        <p:nvSpPr>
          <p:cNvPr id="3" name="Content Placeholder 2">
            <a:extLst>
              <a:ext uri="{FF2B5EF4-FFF2-40B4-BE49-F238E27FC236}">
                <a16:creationId xmlns:a16="http://schemas.microsoft.com/office/drawing/2014/main" id="{C96A8439-72C5-41B5-856D-160509B97A3D}"/>
              </a:ext>
            </a:extLst>
          </p:cNvPr>
          <p:cNvSpPr>
            <a:spLocks noGrp="1"/>
          </p:cNvSpPr>
          <p:nvPr>
            <p:ph idx="1"/>
          </p:nvPr>
        </p:nvSpPr>
        <p:spPr/>
        <p:txBody>
          <a:bodyPr/>
          <a:lstStyle/>
          <a:p>
            <a:pPr>
              <a:buFont typeface="Arial" panose="020B0604020202020204" pitchFamily="34" charset="0"/>
              <a:buChar char="•"/>
            </a:pPr>
            <a:r>
              <a:rPr lang="en-US" dirty="0"/>
              <a:t>Kenneth Lay (Chairman &amp; CEO)</a:t>
            </a:r>
          </a:p>
          <a:p>
            <a:pPr>
              <a:buFont typeface="Arial" panose="020B0604020202020204" pitchFamily="34" charset="0"/>
              <a:buChar char="•"/>
            </a:pPr>
            <a:endParaRPr lang="en-US" dirty="0"/>
          </a:p>
          <a:p>
            <a:pPr>
              <a:buFont typeface="Arial" panose="020B0604020202020204" pitchFamily="34" charset="0"/>
              <a:buChar char="•"/>
            </a:pPr>
            <a:r>
              <a:rPr lang="en-US" dirty="0"/>
              <a:t>Jeffrey Skilling (COO)</a:t>
            </a:r>
          </a:p>
          <a:p>
            <a:pPr>
              <a:buFont typeface="Arial" panose="020B0604020202020204" pitchFamily="34" charset="0"/>
              <a:buChar char="•"/>
            </a:pPr>
            <a:endParaRPr lang="en-US" dirty="0"/>
          </a:p>
          <a:p>
            <a:pPr>
              <a:buFont typeface="Arial" panose="020B0604020202020204" pitchFamily="34" charset="0"/>
              <a:buChar char="•"/>
            </a:pPr>
            <a:r>
              <a:rPr lang="en-US" dirty="0"/>
              <a:t>Andrew Fastow (CFO)</a:t>
            </a:r>
          </a:p>
        </p:txBody>
      </p:sp>
    </p:spTree>
    <p:extLst>
      <p:ext uri="{BB962C8B-B14F-4D97-AF65-F5344CB8AC3E}">
        <p14:creationId xmlns:p14="http://schemas.microsoft.com/office/powerpoint/2010/main" val="110152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A45B-CC37-4C54-A838-79E0C84AA8A3}"/>
              </a:ext>
            </a:extLst>
          </p:cNvPr>
          <p:cNvSpPr>
            <a:spLocks noGrp="1"/>
          </p:cNvSpPr>
          <p:nvPr>
            <p:ph type="title"/>
          </p:nvPr>
        </p:nvSpPr>
        <p:spPr/>
        <p:txBody>
          <a:bodyPr/>
          <a:lstStyle/>
          <a:p>
            <a:r>
              <a:rPr lang="en-US" dirty="0"/>
              <a:t>2. Hiring</a:t>
            </a:r>
          </a:p>
        </p:txBody>
      </p:sp>
      <p:sp>
        <p:nvSpPr>
          <p:cNvPr id="3" name="Content Placeholder 2">
            <a:extLst>
              <a:ext uri="{FF2B5EF4-FFF2-40B4-BE49-F238E27FC236}">
                <a16:creationId xmlns:a16="http://schemas.microsoft.com/office/drawing/2014/main" id="{6EB3535E-CDA9-4931-807F-87A1584D3BBA}"/>
              </a:ext>
            </a:extLst>
          </p:cNvPr>
          <p:cNvSpPr>
            <a:spLocks noGrp="1"/>
          </p:cNvSpPr>
          <p:nvPr>
            <p:ph idx="1"/>
          </p:nvPr>
        </p:nvSpPr>
        <p:spPr/>
        <p:txBody>
          <a:bodyPr/>
          <a:lstStyle/>
          <a:p>
            <a:r>
              <a:rPr lang="en-US" dirty="0"/>
              <a:t>Mr. Lay hired Consulting firm “McKinsey and Company”</a:t>
            </a:r>
          </a:p>
          <a:p>
            <a:r>
              <a:rPr lang="en-US" dirty="0"/>
              <a:t>Jeffery Skilling got appointed as consultant</a:t>
            </a:r>
          </a:p>
          <a:p>
            <a:r>
              <a:rPr lang="en-US" dirty="0"/>
              <a:t>Mr. Skilling started to work as consulted on business strategy</a:t>
            </a:r>
          </a:p>
          <a:p>
            <a:r>
              <a:rPr lang="en-US" dirty="0"/>
              <a:t>Enron started to invest in risky businesses</a:t>
            </a:r>
          </a:p>
        </p:txBody>
      </p:sp>
    </p:spTree>
    <p:extLst>
      <p:ext uri="{BB962C8B-B14F-4D97-AF65-F5344CB8AC3E}">
        <p14:creationId xmlns:p14="http://schemas.microsoft.com/office/powerpoint/2010/main" val="245852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09A9-8BD2-41D2-815B-9022C78C3B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A35BC-F038-4568-B5F6-4DE5257E5C64}"/>
              </a:ext>
            </a:extLst>
          </p:cNvPr>
          <p:cNvSpPr>
            <a:spLocks noGrp="1"/>
          </p:cNvSpPr>
          <p:nvPr>
            <p:ph idx="1"/>
          </p:nvPr>
        </p:nvSpPr>
        <p:spPr/>
        <p:txBody>
          <a:bodyPr/>
          <a:lstStyle/>
          <a:p>
            <a:r>
              <a:rPr lang="en-US" dirty="0"/>
              <a:t>Skilling joined Enron | 1990 as COO</a:t>
            </a:r>
          </a:p>
          <a:p>
            <a:r>
              <a:rPr lang="en-US" dirty="0"/>
              <a:t>Hired Andrew Fastow as CFO</a:t>
            </a:r>
          </a:p>
          <a:p>
            <a:r>
              <a:rPr lang="en-US" dirty="0"/>
              <a:t>Mr. Fastow is known do complex billings and keep accounting complex</a:t>
            </a:r>
          </a:p>
          <a:p>
            <a:r>
              <a:rPr lang="en-US" dirty="0"/>
              <a:t>Very clear on how they will prepare financial statements and keeping the as complex as they could</a:t>
            </a:r>
          </a:p>
        </p:txBody>
      </p:sp>
    </p:spTree>
    <p:extLst>
      <p:ext uri="{BB962C8B-B14F-4D97-AF65-F5344CB8AC3E}">
        <p14:creationId xmlns:p14="http://schemas.microsoft.com/office/powerpoint/2010/main" val="223707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C212-40DE-4E65-87A2-F7E1B71860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522E62-2DB2-4453-BDC7-69BE2C1BF4D8}"/>
              </a:ext>
            </a:extLst>
          </p:cNvPr>
          <p:cNvPicPr>
            <a:picLocks noGrp="1" noChangeAspect="1"/>
          </p:cNvPicPr>
          <p:nvPr>
            <p:ph idx="1"/>
          </p:nvPr>
        </p:nvPicPr>
        <p:blipFill rotWithShape="1">
          <a:blip r:embed="rId2"/>
          <a:srcRect b="7048"/>
          <a:stretch/>
        </p:blipFill>
        <p:spPr>
          <a:xfrm>
            <a:off x="1930766" y="1384917"/>
            <a:ext cx="8624783" cy="4216892"/>
          </a:xfrm>
        </p:spPr>
      </p:pic>
    </p:spTree>
    <p:extLst>
      <p:ext uri="{BB962C8B-B14F-4D97-AF65-F5344CB8AC3E}">
        <p14:creationId xmlns:p14="http://schemas.microsoft.com/office/powerpoint/2010/main" val="355139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95C6-A16A-4685-870C-07DA87EA36D3}"/>
              </a:ext>
            </a:extLst>
          </p:cNvPr>
          <p:cNvSpPr>
            <a:spLocks noGrp="1"/>
          </p:cNvSpPr>
          <p:nvPr>
            <p:ph type="title"/>
          </p:nvPr>
        </p:nvSpPr>
        <p:spPr>
          <a:xfrm>
            <a:off x="838200" y="374003"/>
            <a:ext cx="10515600" cy="1325563"/>
          </a:xfrm>
        </p:spPr>
        <p:txBody>
          <a:bodyPr/>
          <a:lstStyle/>
          <a:p>
            <a:r>
              <a:rPr lang="en-US" dirty="0"/>
              <a:t>Performance Review System	</a:t>
            </a:r>
          </a:p>
        </p:txBody>
      </p:sp>
      <p:sp>
        <p:nvSpPr>
          <p:cNvPr id="3" name="Content Placeholder 2">
            <a:extLst>
              <a:ext uri="{FF2B5EF4-FFF2-40B4-BE49-F238E27FC236}">
                <a16:creationId xmlns:a16="http://schemas.microsoft.com/office/drawing/2014/main" id="{D2458B0F-A646-4FE6-B7D3-51C9D70FCF3F}"/>
              </a:ext>
            </a:extLst>
          </p:cNvPr>
          <p:cNvSpPr>
            <a:spLocks noGrp="1"/>
          </p:cNvSpPr>
          <p:nvPr>
            <p:ph idx="1"/>
          </p:nvPr>
        </p:nvSpPr>
        <p:spPr>
          <a:xfrm>
            <a:off x="1120000" y="1825625"/>
            <a:ext cx="3425367" cy="4351338"/>
          </a:xfrm>
        </p:spPr>
        <p:txBody>
          <a:bodyPr/>
          <a:lstStyle/>
          <a:p>
            <a:r>
              <a:rPr lang="en-US" dirty="0"/>
              <a:t>Respect   			</a:t>
            </a:r>
            <a:endParaRPr lang="en-US" b="1" dirty="0">
              <a:solidFill>
                <a:srgbClr val="FF0000"/>
              </a:solidFill>
            </a:endParaRPr>
          </a:p>
          <a:p>
            <a:r>
              <a:rPr lang="en-US" dirty="0"/>
              <a:t>Integrity			</a:t>
            </a:r>
            <a:endParaRPr lang="en-US" b="1" dirty="0">
              <a:solidFill>
                <a:srgbClr val="FF0000"/>
              </a:solidFill>
            </a:endParaRPr>
          </a:p>
          <a:p>
            <a:r>
              <a:rPr lang="en-US" dirty="0"/>
              <a:t>Communication		</a:t>
            </a:r>
            <a:endParaRPr lang="en-US" b="1" dirty="0">
              <a:solidFill>
                <a:srgbClr val="FF0000"/>
              </a:solidFill>
            </a:endParaRPr>
          </a:p>
          <a:p>
            <a:r>
              <a:rPr lang="en-US" dirty="0"/>
              <a:t>Excellence			</a:t>
            </a:r>
            <a:endParaRPr lang="en-US" b="1" dirty="0">
              <a:solidFill>
                <a:srgbClr val="FF0000"/>
              </a:solidFill>
            </a:endParaRPr>
          </a:p>
        </p:txBody>
      </p:sp>
      <p:pic>
        <p:nvPicPr>
          <p:cNvPr id="1026" name="Picture 2" descr="Ummm No Meme GIFs | Tenor">
            <a:extLst>
              <a:ext uri="{FF2B5EF4-FFF2-40B4-BE49-F238E27FC236}">
                <a16:creationId xmlns:a16="http://schemas.microsoft.com/office/drawing/2014/main" id="{62E89323-D8AB-45B4-9B9C-1749D08B9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28" y="1690688"/>
            <a:ext cx="47434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4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454</TotalTime>
  <Words>569</Words>
  <Application>Microsoft Office PowerPoint</Application>
  <PresentationFormat>Widescreen</PresentationFormat>
  <Paragraphs>115</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Corbel</vt:lpstr>
      <vt:lpstr>Depth</vt:lpstr>
      <vt:lpstr>ENRON Scandal &amp; Its  Implications in BE &amp; CG</vt:lpstr>
      <vt:lpstr>Table of Contents</vt:lpstr>
      <vt:lpstr>1. Introduction</vt:lpstr>
      <vt:lpstr>1.1 Business Model</vt:lpstr>
      <vt:lpstr>1.2 Key Persons</vt:lpstr>
      <vt:lpstr>2. Hiring</vt:lpstr>
      <vt:lpstr>PowerPoint Presentation</vt:lpstr>
      <vt:lpstr>PowerPoint Presentation</vt:lpstr>
      <vt:lpstr>Performance Review System </vt:lpstr>
      <vt:lpstr>PowerPoint Presentation</vt:lpstr>
      <vt:lpstr>Diverging Investments </vt:lpstr>
      <vt:lpstr>Further</vt:lpstr>
      <vt:lpstr>PowerPoint Presentation</vt:lpstr>
      <vt:lpstr>Accounting System</vt:lpstr>
      <vt:lpstr>Let’s Party!!</vt:lpstr>
      <vt:lpstr>Fake Values</vt:lpstr>
      <vt:lpstr>PowerPoint Presentation</vt:lpstr>
      <vt:lpstr>PowerPoint Presentation</vt:lpstr>
      <vt:lpstr>PowerPoint Presentation</vt:lpstr>
      <vt:lpstr>SPV/SPE</vt:lpstr>
      <vt:lpstr>PowerPoint Presentation</vt:lpstr>
      <vt:lpstr>Transfer Assets</vt:lpstr>
      <vt:lpstr>PowerPoint Presentation</vt:lpstr>
      <vt:lpstr>Raised Capital</vt:lpstr>
      <vt:lpstr>Again </vt:lpstr>
      <vt:lpstr>6 Years on Fortune Magazine</vt:lpstr>
      <vt:lpstr>PowerPoint Presentation</vt:lpstr>
      <vt:lpstr>Role of Arthur Anderson</vt:lpstr>
      <vt:lpstr>Oct 2001</vt:lpstr>
      <vt:lpstr>Signs of Trouble</vt:lpstr>
      <vt:lpstr>Unravelling of Enron</vt:lpstr>
      <vt:lpstr>PowerPoint Presentation</vt:lpstr>
      <vt:lpstr>PowerPoint Presentation</vt:lpstr>
      <vt:lpstr>Backlogs</vt:lpstr>
      <vt:lpstr>Takeaway</vt:lpstr>
      <vt:lpstr>Short Summary</vt:lpstr>
      <vt:lpstr>Still a Legacy</vt:lpstr>
      <vt:lpstr>Current Corporate Governance Trends </vt:lpstr>
      <vt:lpstr>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ENRON Scandal &amp; Its  Implications in BE &amp; CG</dc:title>
  <dc:creator>Prabesh Adhikari</dc:creator>
  <cp:lastModifiedBy>Prabesh Adhikari</cp:lastModifiedBy>
  <cp:revision>26</cp:revision>
  <dcterms:created xsi:type="dcterms:W3CDTF">2025-01-29T17:56:29Z</dcterms:created>
  <dcterms:modified xsi:type="dcterms:W3CDTF">2025-01-30T13:46:37Z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